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87" r:id="rId15"/>
    <p:sldId id="270" r:id="rId16"/>
    <p:sldId id="272" r:id="rId17"/>
    <p:sldId id="273" r:id="rId18"/>
    <p:sldId id="281" r:id="rId19"/>
    <p:sldId id="282" r:id="rId20"/>
    <p:sldId id="284" r:id="rId21"/>
    <p:sldId id="279" r:id="rId22"/>
    <p:sldId id="275" r:id="rId23"/>
    <p:sldId id="283" r:id="rId24"/>
    <p:sldId id="285" r:id="rId25"/>
    <p:sldId id="286" r:id="rId26"/>
    <p:sldId id="276" r:id="rId27"/>
    <p:sldId id="277" r:id="rId28"/>
    <p:sldId id="278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раз в тиж.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1раз в тижд.</c:v>
                </c:pt>
                <c:pt idx="1">
                  <c:v>2 рази в тижд.</c:v>
                </c:pt>
                <c:pt idx="2">
                  <c:v>щодня</c:v>
                </c:pt>
                <c:pt idx="3">
                  <c:v>інше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11</c:v>
                </c:pt>
                <c:pt idx="2">
                  <c:v>28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рази в тиж.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1раз в тижд.</c:v>
                </c:pt>
                <c:pt idx="1">
                  <c:v>2 рази в тижд.</c:v>
                </c:pt>
                <c:pt idx="2">
                  <c:v>щодня</c:v>
                </c:pt>
                <c:pt idx="3">
                  <c:v>інше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щодня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1раз в тижд.</c:v>
                </c:pt>
                <c:pt idx="1">
                  <c:v>2 рази в тижд.</c:v>
                </c:pt>
                <c:pt idx="2">
                  <c:v>щодня</c:v>
                </c:pt>
                <c:pt idx="3">
                  <c:v>інше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76561024"/>
        <c:axId val="76591488"/>
        <c:axId val="35858624"/>
      </c:bar3DChart>
      <c:catAx>
        <c:axId val="76561024"/>
        <c:scaling>
          <c:orientation val="minMax"/>
        </c:scaling>
        <c:axPos val="b"/>
        <c:tickLblPos val="nextTo"/>
        <c:crossAx val="76591488"/>
        <c:crosses val="autoZero"/>
        <c:auto val="1"/>
        <c:lblAlgn val="ctr"/>
        <c:lblOffset val="100"/>
      </c:catAx>
      <c:valAx>
        <c:axId val="76591488"/>
        <c:scaling>
          <c:orientation val="minMax"/>
        </c:scaling>
        <c:axPos val="l"/>
        <c:majorGridlines/>
        <c:numFmt formatCode="General" sourceLinked="1"/>
        <c:tickLblPos val="nextTo"/>
        <c:crossAx val="76561024"/>
        <c:crosses val="autoZero"/>
        <c:crossBetween val="between"/>
      </c:valAx>
      <c:serAx>
        <c:axId val="35858624"/>
        <c:scaling>
          <c:orientation val="minMax"/>
        </c:scaling>
        <c:delete val="1"/>
        <c:axPos val="b"/>
        <c:tickLblPos val="none"/>
        <c:crossAx val="76591488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смачно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смачно</c:v>
                </c:pt>
                <c:pt idx="1">
                  <c:v>тамую спрагу</c:v>
                </c:pt>
                <c:pt idx="2">
                  <c:v>яскрава етикетка</c:v>
                </c:pt>
                <c:pt idx="3">
                  <c:v>просто так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22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тамую спрагу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смачно</c:v>
                </c:pt>
                <c:pt idx="1">
                  <c:v>тамую спрагу</c:v>
                </c:pt>
                <c:pt idx="2">
                  <c:v>яскрава етикетка</c:v>
                </c:pt>
                <c:pt idx="3">
                  <c:v>просто так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приваблива етикетка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смачно</c:v>
                </c:pt>
                <c:pt idx="1">
                  <c:v>тамую спрагу</c:v>
                </c:pt>
                <c:pt idx="2">
                  <c:v>яскрава етикетка</c:v>
                </c:pt>
                <c:pt idx="3">
                  <c:v>просто так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/>
        <c:axId val="80573184"/>
        <c:axId val="80574720"/>
      </c:barChart>
      <c:catAx>
        <c:axId val="80573184"/>
        <c:scaling>
          <c:orientation val="minMax"/>
        </c:scaling>
        <c:axPos val="b"/>
        <c:tickLblPos val="nextTo"/>
        <c:crossAx val="80574720"/>
        <c:crosses val="autoZero"/>
        <c:auto val="1"/>
        <c:lblAlgn val="ctr"/>
        <c:lblOffset val="100"/>
      </c:catAx>
      <c:valAx>
        <c:axId val="80574720"/>
        <c:scaling>
          <c:orientation val="minMax"/>
        </c:scaling>
        <c:axPos val="l"/>
        <c:majorGridlines/>
        <c:numFmt formatCode="General" sourceLinked="1"/>
        <c:tickLblPos val="nextTo"/>
        <c:crossAx val="805731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4B750-8291-46FE-9DDD-9300C1CB93E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B24C94-0B97-4D4D-8298-718420F3F91D}">
      <dgm:prSet phldrT="[Текст]"/>
      <dgm:spPr/>
      <dgm:t>
        <a:bodyPr/>
        <a:lstStyle/>
        <a:p>
          <a:r>
            <a:rPr lang="uk-UA" dirty="0" smtClean="0"/>
            <a:t>Загусники</a:t>
          </a:r>
        </a:p>
        <a:p>
          <a:r>
            <a:rPr lang="uk-UA" dirty="0" smtClean="0"/>
            <a:t>емульгатори</a:t>
          </a:r>
          <a:endParaRPr lang="ru-RU" dirty="0"/>
        </a:p>
      </dgm:t>
    </dgm:pt>
    <dgm:pt modelId="{57DAC94E-CD47-4EED-A36E-C827D36B7B29}" type="parTrans" cxnId="{8CBB54CE-8BC0-4AA3-93D6-1BE0E088640A}">
      <dgm:prSet/>
      <dgm:spPr/>
      <dgm:t>
        <a:bodyPr/>
        <a:lstStyle/>
        <a:p>
          <a:endParaRPr lang="ru-RU"/>
        </a:p>
      </dgm:t>
    </dgm:pt>
    <dgm:pt modelId="{47EFA186-272F-4A6E-ACB6-FB419F1E9F39}" type="sibTrans" cxnId="{8CBB54CE-8BC0-4AA3-93D6-1BE0E088640A}">
      <dgm:prSet/>
      <dgm:spPr/>
      <dgm:t>
        <a:bodyPr/>
        <a:lstStyle/>
        <a:p>
          <a:endParaRPr lang="ru-RU"/>
        </a:p>
      </dgm:t>
    </dgm:pt>
    <dgm:pt modelId="{99BD369A-5737-44CA-97C7-5C649094D3BD}">
      <dgm:prSet phldrT="[Текст]"/>
      <dgm:spPr/>
      <dgm:t>
        <a:bodyPr/>
        <a:lstStyle/>
        <a:p>
          <a:r>
            <a:rPr lang="uk-UA" dirty="0" smtClean="0"/>
            <a:t>Регулятори </a:t>
          </a:r>
          <a:r>
            <a:rPr lang="uk-UA" dirty="0" err="1" smtClean="0"/>
            <a:t>рН</a:t>
          </a:r>
          <a:endParaRPr lang="uk-UA" dirty="0" smtClean="0"/>
        </a:p>
        <a:p>
          <a:r>
            <a:rPr lang="uk-UA" dirty="0" smtClean="0"/>
            <a:t>ароматизатори</a:t>
          </a:r>
          <a:endParaRPr lang="ru-RU" dirty="0"/>
        </a:p>
      </dgm:t>
    </dgm:pt>
    <dgm:pt modelId="{0F2D4ED4-A2B7-4089-8E89-21100E92F92A}" type="parTrans" cxnId="{C761747E-6399-41FB-B4CC-12B8A733F929}">
      <dgm:prSet/>
      <dgm:spPr/>
      <dgm:t>
        <a:bodyPr/>
        <a:lstStyle/>
        <a:p>
          <a:endParaRPr lang="ru-RU"/>
        </a:p>
      </dgm:t>
    </dgm:pt>
    <dgm:pt modelId="{C8B68148-CC01-45AB-BE35-43D0868B27BC}" type="sibTrans" cxnId="{C761747E-6399-41FB-B4CC-12B8A733F929}">
      <dgm:prSet/>
      <dgm:spPr/>
      <dgm:t>
        <a:bodyPr/>
        <a:lstStyle/>
        <a:p>
          <a:endParaRPr lang="ru-RU"/>
        </a:p>
      </dgm:t>
    </dgm:pt>
    <dgm:pt modelId="{17850A89-D8A3-4194-9762-5F8BC39E87F9}">
      <dgm:prSet phldrT="[Текст]"/>
      <dgm:spPr/>
      <dgm:t>
        <a:bodyPr/>
        <a:lstStyle/>
        <a:p>
          <a:r>
            <a:rPr lang="uk-UA" dirty="0" smtClean="0"/>
            <a:t>Фарбники</a:t>
          </a:r>
          <a:endParaRPr lang="ru-RU" dirty="0"/>
        </a:p>
      </dgm:t>
    </dgm:pt>
    <dgm:pt modelId="{0CD3975E-F897-49B9-9FCD-F332819BE77A}" type="parTrans" cxnId="{B4181104-6CE1-4E40-983B-4FA5B6C40360}">
      <dgm:prSet/>
      <dgm:spPr/>
      <dgm:t>
        <a:bodyPr/>
        <a:lstStyle/>
        <a:p>
          <a:endParaRPr lang="ru-RU"/>
        </a:p>
      </dgm:t>
    </dgm:pt>
    <dgm:pt modelId="{22712B50-4AEB-4AAD-8F12-1AF947D8591A}" type="sibTrans" cxnId="{B4181104-6CE1-4E40-983B-4FA5B6C40360}">
      <dgm:prSet/>
      <dgm:spPr/>
      <dgm:t>
        <a:bodyPr/>
        <a:lstStyle/>
        <a:p>
          <a:endParaRPr lang="ru-RU"/>
        </a:p>
      </dgm:t>
    </dgm:pt>
    <dgm:pt modelId="{7B9E2FEC-11E3-47E6-8D12-5312BA105EA5}">
      <dgm:prSet phldrT="[Текст]"/>
      <dgm:spPr/>
      <dgm:t>
        <a:bodyPr/>
        <a:lstStyle/>
        <a:p>
          <a:r>
            <a:rPr lang="uk-UA" dirty="0" smtClean="0"/>
            <a:t>Консерванти</a:t>
          </a:r>
        </a:p>
        <a:p>
          <a:r>
            <a:rPr lang="uk-UA" dirty="0" smtClean="0"/>
            <a:t>антиоксиданти</a:t>
          </a:r>
          <a:endParaRPr lang="ru-RU" dirty="0"/>
        </a:p>
      </dgm:t>
    </dgm:pt>
    <dgm:pt modelId="{D9344BE4-8615-4CEA-BF9B-86D250CF54AD}" type="parTrans" cxnId="{E64F78E2-1A08-45DA-BD3D-7DD3D9CACF6E}">
      <dgm:prSet/>
      <dgm:spPr/>
      <dgm:t>
        <a:bodyPr/>
        <a:lstStyle/>
        <a:p>
          <a:endParaRPr lang="ru-RU"/>
        </a:p>
      </dgm:t>
    </dgm:pt>
    <dgm:pt modelId="{55ECCEBF-389B-4B64-8961-31AB19802F88}" type="sibTrans" cxnId="{E64F78E2-1A08-45DA-BD3D-7DD3D9CACF6E}">
      <dgm:prSet/>
      <dgm:spPr/>
      <dgm:t>
        <a:bodyPr/>
        <a:lstStyle/>
        <a:p>
          <a:endParaRPr lang="ru-RU"/>
        </a:p>
      </dgm:t>
    </dgm:pt>
    <dgm:pt modelId="{D6607FF6-443F-403E-935F-0320F5C8F8C2}">
      <dgm:prSet phldrT="[Текст]"/>
      <dgm:spPr/>
      <dgm:t>
        <a:bodyPr/>
        <a:lstStyle/>
        <a:p>
          <a:r>
            <a:rPr lang="uk-UA" dirty="0" smtClean="0"/>
            <a:t>Стабілізатори</a:t>
          </a:r>
          <a:endParaRPr lang="ru-RU" dirty="0"/>
        </a:p>
      </dgm:t>
    </dgm:pt>
    <dgm:pt modelId="{6560EA66-3BB9-4DF7-A0A3-E6ED15DF6ABC}" type="parTrans" cxnId="{C880E4CF-A45A-46BA-8802-B4DA97D56A37}">
      <dgm:prSet/>
      <dgm:spPr/>
      <dgm:t>
        <a:bodyPr/>
        <a:lstStyle/>
        <a:p>
          <a:endParaRPr lang="ru-RU"/>
        </a:p>
      </dgm:t>
    </dgm:pt>
    <dgm:pt modelId="{3CB30C51-3507-4DA5-BF63-BA5A7D82AF58}" type="sibTrans" cxnId="{C880E4CF-A45A-46BA-8802-B4DA97D56A37}">
      <dgm:prSet/>
      <dgm:spPr/>
      <dgm:t>
        <a:bodyPr/>
        <a:lstStyle/>
        <a:p>
          <a:endParaRPr lang="ru-RU"/>
        </a:p>
      </dgm:t>
    </dgm:pt>
    <dgm:pt modelId="{A8E756AD-C257-4EA2-8798-03E19F253940}" type="pres">
      <dgm:prSet presAssocID="{8F54B750-8291-46FE-9DDD-9300C1CB93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A0145-F94F-460C-836D-9555C9322EC1}" type="pres">
      <dgm:prSet presAssocID="{8F54B750-8291-46FE-9DDD-9300C1CB93E4}" presName="cycle" presStyleCnt="0"/>
      <dgm:spPr/>
    </dgm:pt>
    <dgm:pt modelId="{4BEC6004-8CC4-48A4-8469-ECC45D665446}" type="pres">
      <dgm:prSet presAssocID="{9DB24C94-0B97-4D4D-8298-718420F3F91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73CD7-7991-4A34-9845-6CAEF2A56F69}" type="pres">
      <dgm:prSet presAssocID="{47EFA186-272F-4A6E-ACB6-FB419F1E9F3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8E2FE32-0060-4A0F-847F-68E7B00B2010}" type="pres">
      <dgm:prSet presAssocID="{99BD369A-5737-44CA-97C7-5C649094D3B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0DBEE-9F39-4C53-8599-2F92922958E4}" type="pres">
      <dgm:prSet presAssocID="{17850A89-D8A3-4194-9762-5F8BC39E87F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6F50-ED6A-4712-9234-1CA62570689B}" type="pres">
      <dgm:prSet presAssocID="{7B9E2FEC-11E3-47E6-8D12-5312BA105EA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B908C-1163-4E40-939B-3B4C840FA5F5}" type="pres">
      <dgm:prSet presAssocID="{D6607FF6-443F-403E-935F-0320F5C8F8C2}" presName="nodeFollowingNodes" presStyleLbl="node1" presStyleIdx="4" presStyleCnt="5" custRadScaleRad="102846" custRadScaleInc="-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E019E-109D-4D2C-9729-7699711156C4}" type="presOf" srcId="{99BD369A-5737-44CA-97C7-5C649094D3BD}" destId="{F8E2FE32-0060-4A0F-847F-68E7B00B2010}" srcOrd="0" destOrd="0" presId="urn:microsoft.com/office/officeart/2005/8/layout/cycle3"/>
    <dgm:cxn modelId="{B4181104-6CE1-4E40-983B-4FA5B6C40360}" srcId="{8F54B750-8291-46FE-9DDD-9300C1CB93E4}" destId="{17850A89-D8A3-4194-9762-5F8BC39E87F9}" srcOrd="2" destOrd="0" parTransId="{0CD3975E-F897-49B9-9FCD-F332819BE77A}" sibTransId="{22712B50-4AEB-4AAD-8F12-1AF947D8591A}"/>
    <dgm:cxn modelId="{C761747E-6399-41FB-B4CC-12B8A733F929}" srcId="{8F54B750-8291-46FE-9DDD-9300C1CB93E4}" destId="{99BD369A-5737-44CA-97C7-5C649094D3BD}" srcOrd="1" destOrd="0" parTransId="{0F2D4ED4-A2B7-4089-8E89-21100E92F92A}" sibTransId="{C8B68148-CC01-45AB-BE35-43D0868B27BC}"/>
    <dgm:cxn modelId="{BD218E44-C1BB-4B05-AE15-E42D531A88FE}" type="presOf" srcId="{8F54B750-8291-46FE-9DDD-9300C1CB93E4}" destId="{A8E756AD-C257-4EA2-8798-03E19F253940}" srcOrd="0" destOrd="0" presId="urn:microsoft.com/office/officeart/2005/8/layout/cycle3"/>
    <dgm:cxn modelId="{E64F78E2-1A08-45DA-BD3D-7DD3D9CACF6E}" srcId="{8F54B750-8291-46FE-9DDD-9300C1CB93E4}" destId="{7B9E2FEC-11E3-47E6-8D12-5312BA105EA5}" srcOrd="3" destOrd="0" parTransId="{D9344BE4-8615-4CEA-BF9B-86D250CF54AD}" sibTransId="{55ECCEBF-389B-4B64-8961-31AB19802F88}"/>
    <dgm:cxn modelId="{8CBB54CE-8BC0-4AA3-93D6-1BE0E088640A}" srcId="{8F54B750-8291-46FE-9DDD-9300C1CB93E4}" destId="{9DB24C94-0B97-4D4D-8298-718420F3F91D}" srcOrd="0" destOrd="0" parTransId="{57DAC94E-CD47-4EED-A36E-C827D36B7B29}" sibTransId="{47EFA186-272F-4A6E-ACB6-FB419F1E9F39}"/>
    <dgm:cxn modelId="{C880E4CF-A45A-46BA-8802-B4DA97D56A37}" srcId="{8F54B750-8291-46FE-9DDD-9300C1CB93E4}" destId="{D6607FF6-443F-403E-935F-0320F5C8F8C2}" srcOrd="4" destOrd="0" parTransId="{6560EA66-3BB9-4DF7-A0A3-E6ED15DF6ABC}" sibTransId="{3CB30C51-3507-4DA5-BF63-BA5A7D82AF58}"/>
    <dgm:cxn modelId="{364AB442-3054-47E0-80EA-DCFA80AD8B9C}" type="presOf" srcId="{17850A89-D8A3-4194-9762-5F8BC39E87F9}" destId="{B1F0DBEE-9F39-4C53-8599-2F92922958E4}" srcOrd="0" destOrd="0" presId="urn:microsoft.com/office/officeart/2005/8/layout/cycle3"/>
    <dgm:cxn modelId="{EE6610D8-4935-4678-B690-09FC7DBEC5F6}" type="presOf" srcId="{47EFA186-272F-4A6E-ACB6-FB419F1E9F39}" destId="{05273CD7-7991-4A34-9845-6CAEF2A56F69}" srcOrd="0" destOrd="0" presId="urn:microsoft.com/office/officeart/2005/8/layout/cycle3"/>
    <dgm:cxn modelId="{B7C9E8E8-46F6-4C5D-8C7B-4968F4D89FEB}" type="presOf" srcId="{7B9E2FEC-11E3-47E6-8D12-5312BA105EA5}" destId="{C5396F50-ED6A-4712-9234-1CA62570689B}" srcOrd="0" destOrd="0" presId="urn:microsoft.com/office/officeart/2005/8/layout/cycle3"/>
    <dgm:cxn modelId="{DB2617CD-03B6-4F97-A52A-5664FA1E9F0C}" type="presOf" srcId="{9DB24C94-0B97-4D4D-8298-718420F3F91D}" destId="{4BEC6004-8CC4-48A4-8469-ECC45D665446}" srcOrd="0" destOrd="0" presId="urn:microsoft.com/office/officeart/2005/8/layout/cycle3"/>
    <dgm:cxn modelId="{C747166C-2642-421D-8AED-BEAF03EC97C1}" type="presOf" srcId="{D6607FF6-443F-403E-935F-0320F5C8F8C2}" destId="{3BAB908C-1163-4E40-939B-3B4C840FA5F5}" srcOrd="0" destOrd="0" presId="urn:microsoft.com/office/officeart/2005/8/layout/cycle3"/>
    <dgm:cxn modelId="{FDC430E9-273E-4649-A9D4-14A160FE7763}" type="presParOf" srcId="{A8E756AD-C257-4EA2-8798-03E19F253940}" destId="{E45A0145-F94F-460C-836D-9555C9322EC1}" srcOrd="0" destOrd="0" presId="urn:microsoft.com/office/officeart/2005/8/layout/cycle3"/>
    <dgm:cxn modelId="{95D83699-EE3F-4E82-9312-73C3E8344A11}" type="presParOf" srcId="{E45A0145-F94F-460C-836D-9555C9322EC1}" destId="{4BEC6004-8CC4-48A4-8469-ECC45D665446}" srcOrd="0" destOrd="0" presId="urn:microsoft.com/office/officeart/2005/8/layout/cycle3"/>
    <dgm:cxn modelId="{301E7841-B179-4DC0-8445-0D5BA95BB5C4}" type="presParOf" srcId="{E45A0145-F94F-460C-836D-9555C9322EC1}" destId="{05273CD7-7991-4A34-9845-6CAEF2A56F69}" srcOrd="1" destOrd="0" presId="urn:microsoft.com/office/officeart/2005/8/layout/cycle3"/>
    <dgm:cxn modelId="{1EB4BD88-A7C9-4C5F-AD22-B808B8BDAA66}" type="presParOf" srcId="{E45A0145-F94F-460C-836D-9555C9322EC1}" destId="{F8E2FE32-0060-4A0F-847F-68E7B00B2010}" srcOrd="2" destOrd="0" presId="urn:microsoft.com/office/officeart/2005/8/layout/cycle3"/>
    <dgm:cxn modelId="{27D6A9CE-FE57-41E2-990A-382BF06A5B54}" type="presParOf" srcId="{E45A0145-F94F-460C-836D-9555C9322EC1}" destId="{B1F0DBEE-9F39-4C53-8599-2F92922958E4}" srcOrd="3" destOrd="0" presId="urn:microsoft.com/office/officeart/2005/8/layout/cycle3"/>
    <dgm:cxn modelId="{4B8C6393-F1F8-4B61-A734-FB909E6B1721}" type="presParOf" srcId="{E45A0145-F94F-460C-836D-9555C9322EC1}" destId="{C5396F50-ED6A-4712-9234-1CA62570689B}" srcOrd="4" destOrd="0" presId="urn:microsoft.com/office/officeart/2005/8/layout/cycle3"/>
    <dgm:cxn modelId="{23ACF776-5729-49BB-B080-83ADC29062AD}" type="presParOf" srcId="{E45A0145-F94F-460C-836D-9555C9322EC1}" destId="{3BAB908C-1163-4E40-939B-3B4C840FA5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73CD7-7991-4A34-9845-6CAEF2A56F69}">
      <dsp:nvSpPr>
        <dsp:cNvPr id="0" name=""/>
        <dsp:cNvSpPr/>
      </dsp:nvSpPr>
      <dsp:spPr>
        <a:xfrm>
          <a:off x="1416172" y="-36327"/>
          <a:ext cx="5954496" cy="5954496"/>
        </a:xfrm>
        <a:prstGeom prst="circularArrow">
          <a:avLst>
            <a:gd name="adj1" fmla="val 5544"/>
            <a:gd name="adj2" fmla="val 330680"/>
            <a:gd name="adj3" fmla="val 13761206"/>
            <a:gd name="adj4" fmla="val 1739492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C6004-8CC4-48A4-8469-ECC45D665446}">
      <dsp:nvSpPr>
        <dsp:cNvPr id="0" name=""/>
        <dsp:cNvSpPr/>
      </dsp:nvSpPr>
      <dsp:spPr>
        <a:xfrm>
          <a:off x="2990443" y="2139"/>
          <a:ext cx="2805954" cy="1402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Загусники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емульгатори</a:t>
          </a:r>
          <a:endParaRPr lang="ru-RU" sz="2700" kern="1200" dirty="0"/>
        </a:p>
      </dsp:txBody>
      <dsp:txXfrm>
        <a:off x="2990443" y="2139"/>
        <a:ext cx="2805954" cy="1402977"/>
      </dsp:txXfrm>
    </dsp:sp>
    <dsp:sp modelId="{F8E2FE32-0060-4A0F-847F-68E7B00B2010}">
      <dsp:nvSpPr>
        <dsp:cNvPr id="0" name=""/>
        <dsp:cNvSpPr/>
      </dsp:nvSpPr>
      <dsp:spPr>
        <a:xfrm>
          <a:off x="5405395" y="1756704"/>
          <a:ext cx="2805954" cy="1402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Регулятори </a:t>
          </a:r>
          <a:r>
            <a:rPr lang="uk-UA" sz="2700" kern="1200" dirty="0" err="1" smtClean="0"/>
            <a:t>рН</a:t>
          </a:r>
          <a:endParaRPr lang="uk-UA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ароматизатори</a:t>
          </a:r>
          <a:endParaRPr lang="ru-RU" sz="2700" kern="1200" dirty="0"/>
        </a:p>
      </dsp:txBody>
      <dsp:txXfrm>
        <a:off x="5405395" y="1756704"/>
        <a:ext cx="2805954" cy="1402977"/>
      </dsp:txXfrm>
    </dsp:sp>
    <dsp:sp modelId="{B1F0DBEE-9F39-4C53-8599-2F92922958E4}">
      <dsp:nvSpPr>
        <dsp:cNvPr id="0" name=""/>
        <dsp:cNvSpPr/>
      </dsp:nvSpPr>
      <dsp:spPr>
        <a:xfrm>
          <a:off x="4482966" y="4595651"/>
          <a:ext cx="2805954" cy="1402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Фарбники</a:t>
          </a:r>
          <a:endParaRPr lang="ru-RU" sz="2700" kern="1200" dirty="0"/>
        </a:p>
      </dsp:txBody>
      <dsp:txXfrm>
        <a:off x="4482966" y="4595651"/>
        <a:ext cx="2805954" cy="1402977"/>
      </dsp:txXfrm>
    </dsp:sp>
    <dsp:sp modelId="{C5396F50-ED6A-4712-9234-1CA62570689B}">
      <dsp:nvSpPr>
        <dsp:cNvPr id="0" name=""/>
        <dsp:cNvSpPr/>
      </dsp:nvSpPr>
      <dsp:spPr>
        <a:xfrm>
          <a:off x="1497921" y="4595651"/>
          <a:ext cx="2805954" cy="1402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Консерванти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антиоксиданти</a:t>
          </a:r>
          <a:endParaRPr lang="ru-RU" sz="2700" kern="1200" dirty="0"/>
        </a:p>
      </dsp:txBody>
      <dsp:txXfrm>
        <a:off x="1497921" y="4595651"/>
        <a:ext cx="2805954" cy="1402977"/>
      </dsp:txXfrm>
    </dsp:sp>
    <dsp:sp modelId="{3BAB908C-1163-4E40-939B-3B4C840FA5F5}">
      <dsp:nvSpPr>
        <dsp:cNvPr id="0" name=""/>
        <dsp:cNvSpPr/>
      </dsp:nvSpPr>
      <dsp:spPr>
        <a:xfrm>
          <a:off x="500063" y="1755286"/>
          <a:ext cx="2805954" cy="1402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Стабілізатори</a:t>
          </a:r>
          <a:endParaRPr lang="ru-RU" sz="2700" kern="1200" dirty="0"/>
        </a:p>
      </dsp:txBody>
      <dsp:txXfrm>
        <a:off x="500063" y="1755286"/>
        <a:ext cx="2805954" cy="140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F1640-5771-41DA-9EE1-CE627F29084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7E81-F554-4F32-B5DB-909871058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7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7E81-F554-4F32-B5DB-9098710584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AF3A35-92B0-41D2-A06B-6AB16AF7D3C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46A7CA-D5C0-41C8-AB86-3CFC17A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харчових добавок на організм людини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0632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3448442"/>
            <a:ext cx="3550945" cy="235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харчові добавки: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Сіль</a:t>
            </a:r>
          </a:p>
          <a:p>
            <a:r>
              <a:rPr lang="uk-UA" dirty="0" smtClean="0"/>
              <a:t>Перець</a:t>
            </a:r>
          </a:p>
          <a:p>
            <a:r>
              <a:rPr lang="uk-UA" dirty="0" smtClean="0"/>
              <a:t>Гвоздика</a:t>
            </a:r>
          </a:p>
          <a:p>
            <a:r>
              <a:rPr lang="uk-UA" dirty="0" smtClean="0"/>
              <a:t>Мускатний горіх</a:t>
            </a:r>
          </a:p>
          <a:p>
            <a:r>
              <a:rPr lang="uk-UA" dirty="0" smtClean="0"/>
              <a:t>Кориця</a:t>
            </a:r>
          </a:p>
          <a:p>
            <a:r>
              <a:rPr lang="uk-UA" dirty="0" smtClean="0"/>
              <a:t>мед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786346" cy="45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Промислові харчові добавки природного походження: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Е101-рибофлавін(віт. В 2)</a:t>
            </a:r>
          </a:p>
          <a:p>
            <a:r>
              <a:rPr lang="uk-UA" dirty="0" smtClean="0"/>
              <a:t>Е 140-хлорофіл</a:t>
            </a:r>
          </a:p>
          <a:p>
            <a:r>
              <a:rPr lang="uk-UA" dirty="0" smtClean="0"/>
              <a:t>Е152-вугілля</a:t>
            </a:r>
          </a:p>
          <a:p>
            <a:r>
              <a:rPr lang="uk-UA" dirty="0" smtClean="0"/>
              <a:t>Е160а-каротини</a:t>
            </a:r>
          </a:p>
          <a:p>
            <a:r>
              <a:rPr lang="uk-UA" dirty="0" smtClean="0"/>
              <a:t>Е161 в- лютеїн</a:t>
            </a:r>
          </a:p>
          <a:p>
            <a:r>
              <a:rPr lang="uk-UA" dirty="0" smtClean="0"/>
              <a:t>Е163-антоціани</a:t>
            </a:r>
          </a:p>
          <a:p>
            <a:r>
              <a:rPr lang="uk-UA" dirty="0" smtClean="0"/>
              <a:t>Е181- таніни</a:t>
            </a:r>
          </a:p>
          <a:p>
            <a:r>
              <a:rPr lang="uk-UA" dirty="0" smtClean="0"/>
              <a:t>Е202-калію сорбіт</a:t>
            </a:r>
          </a:p>
          <a:p>
            <a:r>
              <a:rPr lang="uk-UA" dirty="0" smtClean="0"/>
              <a:t>Е260-оцтова кислота</a:t>
            </a:r>
          </a:p>
          <a:p>
            <a:r>
              <a:rPr lang="uk-UA" dirty="0" smtClean="0"/>
              <a:t>Е296 </a:t>
            </a:r>
            <a:r>
              <a:rPr lang="uk-UA" dirty="0" err="1" smtClean="0"/>
              <a:t>–яблучна</a:t>
            </a:r>
            <a:r>
              <a:rPr lang="uk-UA" dirty="0" smtClean="0"/>
              <a:t> кислота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Е270-молочна кислота</a:t>
            </a:r>
          </a:p>
          <a:p>
            <a:r>
              <a:rPr lang="uk-UA" dirty="0" smtClean="0"/>
              <a:t>Е290-карбон </a:t>
            </a:r>
            <a:r>
              <a:rPr lang="uk-UA" dirty="0" err="1" smtClean="0"/>
              <a:t>диоксид</a:t>
            </a:r>
            <a:endParaRPr lang="uk-UA" dirty="0" smtClean="0"/>
          </a:p>
          <a:p>
            <a:r>
              <a:rPr lang="uk-UA" dirty="0" smtClean="0"/>
              <a:t>Е300-аскорбінова кислота</a:t>
            </a:r>
          </a:p>
          <a:p>
            <a:r>
              <a:rPr lang="uk-UA" dirty="0" smtClean="0"/>
              <a:t>Е306-309-токофероли</a:t>
            </a:r>
          </a:p>
          <a:p>
            <a:r>
              <a:rPr lang="uk-UA" dirty="0" smtClean="0"/>
              <a:t>Е406-агар-агар</a:t>
            </a:r>
          </a:p>
          <a:p>
            <a:r>
              <a:rPr lang="uk-UA" dirty="0" smtClean="0"/>
              <a:t>Е440- пектини</a:t>
            </a:r>
          </a:p>
          <a:p>
            <a:r>
              <a:rPr lang="uk-UA" dirty="0" smtClean="0"/>
              <a:t>Е500-натрій </a:t>
            </a:r>
            <a:r>
              <a:rPr lang="uk-UA" dirty="0" err="1" smtClean="0"/>
              <a:t>гідрогенкарбонат</a:t>
            </a:r>
            <a:endParaRPr lang="uk-UA" dirty="0" smtClean="0"/>
          </a:p>
          <a:p>
            <a:r>
              <a:rPr lang="uk-UA" dirty="0" smtClean="0"/>
              <a:t>Е507-хлоридна кислота</a:t>
            </a:r>
          </a:p>
          <a:p>
            <a:r>
              <a:rPr lang="uk-UA" dirty="0" smtClean="0"/>
              <a:t>Е641-лейцин</a:t>
            </a:r>
          </a:p>
          <a:p>
            <a:r>
              <a:rPr lang="uk-UA" dirty="0" smtClean="0"/>
              <a:t>Е642-лізин</a:t>
            </a:r>
          </a:p>
          <a:p>
            <a:r>
              <a:rPr lang="uk-UA" dirty="0" smtClean="0"/>
              <a:t>Е916-калій йодид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Синтетичні харчові добавки: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Е110-жовтий”сонячний </a:t>
            </a:r>
            <a:r>
              <a:rPr lang="uk-UA" dirty="0" err="1" smtClean="0"/>
              <a:t>захід”</a:t>
            </a:r>
            <a:endParaRPr lang="uk-UA" dirty="0" smtClean="0"/>
          </a:p>
          <a:p>
            <a:r>
              <a:rPr lang="uk-UA" dirty="0" smtClean="0"/>
              <a:t>Е122-азорубін</a:t>
            </a:r>
          </a:p>
          <a:p>
            <a:r>
              <a:rPr lang="uk-UA" dirty="0" smtClean="0"/>
              <a:t>Е123-амарант</a:t>
            </a:r>
          </a:p>
          <a:p>
            <a:r>
              <a:rPr lang="uk-UA" dirty="0" smtClean="0"/>
              <a:t>Е127-еритрозин</a:t>
            </a:r>
          </a:p>
          <a:p>
            <a:r>
              <a:rPr lang="uk-UA" dirty="0" smtClean="0"/>
              <a:t>Е129-червоний чарівний</a:t>
            </a:r>
          </a:p>
          <a:p>
            <a:r>
              <a:rPr lang="uk-UA" dirty="0" smtClean="0"/>
              <a:t>Е132-індигокармін</a:t>
            </a:r>
          </a:p>
          <a:p>
            <a:r>
              <a:rPr lang="uk-UA" dirty="0" smtClean="0"/>
              <a:t>Е200-сорбінова кислота</a:t>
            </a:r>
          </a:p>
          <a:p>
            <a:r>
              <a:rPr lang="uk-UA" dirty="0" smtClean="0"/>
              <a:t>Е210- бензойна кислота</a:t>
            </a:r>
          </a:p>
          <a:p>
            <a:r>
              <a:rPr lang="uk-UA" dirty="0" smtClean="0"/>
              <a:t>Е211- Натрію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бензоат</a:t>
            </a:r>
            <a:endParaRPr lang="uk-UA" dirty="0" smtClean="0"/>
          </a:p>
          <a:p>
            <a:r>
              <a:rPr lang="uk-UA" dirty="0" smtClean="0"/>
              <a:t>Е216-217- солі бензойної кислоти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Е220-Сульфур </a:t>
            </a:r>
            <a:r>
              <a:rPr lang="uk-UA" dirty="0" err="1" smtClean="0"/>
              <a:t>диоксид</a:t>
            </a:r>
            <a:endParaRPr lang="uk-UA" dirty="0" smtClean="0"/>
          </a:p>
          <a:p>
            <a:r>
              <a:rPr lang="uk-UA" dirty="0" smtClean="0"/>
              <a:t>Е221- Натрій сульфід</a:t>
            </a:r>
          </a:p>
          <a:p>
            <a:r>
              <a:rPr lang="uk-UA" dirty="0" smtClean="0"/>
              <a:t>Е235-натаміцин</a:t>
            </a:r>
          </a:p>
          <a:p>
            <a:r>
              <a:rPr lang="uk-UA" dirty="0" smtClean="0"/>
              <a:t>Е249-Калій  нітрит</a:t>
            </a:r>
          </a:p>
          <a:p>
            <a:r>
              <a:rPr lang="uk-UA" dirty="0" smtClean="0"/>
              <a:t>Е251- Натрій нітрат</a:t>
            </a:r>
          </a:p>
          <a:p>
            <a:r>
              <a:rPr lang="uk-UA" dirty="0" smtClean="0"/>
              <a:t>Е322 – лецитин</a:t>
            </a:r>
          </a:p>
          <a:p>
            <a:r>
              <a:rPr lang="uk-UA" dirty="0" smtClean="0"/>
              <a:t>Е450-пірофосфати</a:t>
            </a:r>
          </a:p>
          <a:p>
            <a:r>
              <a:rPr lang="uk-UA" dirty="0" smtClean="0"/>
              <a:t>Е621- Натрій </a:t>
            </a:r>
            <a:r>
              <a:rPr lang="uk-UA" dirty="0" err="1" smtClean="0"/>
              <a:t>глутамат</a:t>
            </a:r>
            <a:endParaRPr lang="uk-UA" dirty="0" smtClean="0"/>
          </a:p>
          <a:p>
            <a:r>
              <a:rPr lang="uk-UA" dirty="0" smtClean="0"/>
              <a:t>Е6222- Калій </a:t>
            </a:r>
            <a:r>
              <a:rPr lang="uk-UA" dirty="0" err="1" smtClean="0"/>
              <a:t>глутамат</a:t>
            </a:r>
            <a:endParaRPr lang="uk-UA" dirty="0" smtClean="0"/>
          </a:p>
          <a:p>
            <a:r>
              <a:rPr lang="uk-UA" dirty="0" smtClean="0"/>
              <a:t>Е951- </a:t>
            </a:r>
            <a:r>
              <a:rPr lang="uk-UA" dirty="0" err="1" smtClean="0"/>
              <a:t>аспартам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Обережно! </a:t>
            </a:r>
            <a:r>
              <a:rPr lang="uk-UA" dirty="0" err="1" smtClean="0"/>
              <a:t>Глутамат</a:t>
            </a:r>
            <a:r>
              <a:rPr lang="uk-UA" dirty="0" smtClean="0"/>
              <a:t> Натрію!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“Синдром</a:t>
            </a:r>
            <a:r>
              <a:rPr lang="uk-UA" dirty="0" smtClean="0"/>
              <a:t>  китайського </a:t>
            </a:r>
            <a:r>
              <a:rPr lang="uk-UA" dirty="0" err="1" smtClean="0"/>
              <a:t>ресторану”</a:t>
            </a:r>
            <a:endParaRPr lang="uk-UA" dirty="0" smtClean="0"/>
          </a:p>
          <a:p>
            <a:r>
              <a:rPr lang="uk-UA" dirty="0" smtClean="0"/>
              <a:t>Наркотична дія на організм дитини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Щорічно  </a:t>
            </a:r>
            <a:r>
              <a:rPr lang="uk-UA" dirty="0" err="1" smtClean="0"/>
              <a:t>жителя-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ми Землі </a:t>
            </a:r>
            <a:r>
              <a:rPr lang="uk-UA" dirty="0" err="1" smtClean="0"/>
              <a:t>спожи-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</a:t>
            </a:r>
            <a:r>
              <a:rPr lang="uk-UA" dirty="0" err="1" smtClean="0"/>
              <a:t>вається</a:t>
            </a:r>
            <a:r>
              <a:rPr lang="uk-UA" dirty="0" smtClean="0"/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200 </a:t>
            </a:r>
            <a:r>
              <a:rPr lang="uk-UA" dirty="0" err="1" smtClean="0"/>
              <a:t>тис.т</a:t>
            </a:r>
            <a:r>
              <a:rPr lang="uk-UA" dirty="0" smtClean="0"/>
              <a:t>                                             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3"/>
            <a:ext cx="3857652" cy="36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Анкетування учнів школи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xmlns="" val="11468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Анкетування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Чи часто ви вживаєте газовані напої, чіпси, сухарики:</a:t>
            </a:r>
          </a:p>
          <a:p>
            <a:r>
              <a:rPr lang="uk-UA" dirty="0" smtClean="0"/>
              <a:t>1 раз на тиждень;</a:t>
            </a:r>
          </a:p>
          <a:p>
            <a:r>
              <a:rPr lang="uk-UA" dirty="0" smtClean="0"/>
              <a:t>2 рази  в тиждень</a:t>
            </a:r>
          </a:p>
          <a:p>
            <a:r>
              <a:rPr lang="uk-UA" dirty="0"/>
              <a:t> </a:t>
            </a:r>
            <a:r>
              <a:rPr lang="uk-UA" dirty="0" smtClean="0"/>
              <a:t>майже щодня;</a:t>
            </a:r>
          </a:p>
          <a:p>
            <a:r>
              <a:rPr lang="uk-UA" dirty="0" smtClean="0"/>
              <a:t>інше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178300" y="160020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Анкетування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Чому ви   надаєте перевагу газованим напоям?</a:t>
            </a:r>
          </a:p>
          <a:p>
            <a:r>
              <a:rPr lang="uk-UA" dirty="0" smtClean="0"/>
              <a:t>Смачно</a:t>
            </a:r>
          </a:p>
          <a:p>
            <a:r>
              <a:rPr lang="uk-UA" dirty="0" smtClean="0"/>
              <a:t>Краще тамується спрага</a:t>
            </a:r>
          </a:p>
          <a:p>
            <a:r>
              <a:rPr lang="uk-UA" dirty="0" smtClean="0"/>
              <a:t>Приваблює яскрава етикетка</a:t>
            </a:r>
          </a:p>
          <a:p>
            <a:r>
              <a:rPr lang="uk-UA" dirty="0" smtClean="0"/>
              <a:t>Просто  так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178300" y="160020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Експерименти з газованими напоями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Виявлення кислотності  найуживаніших напоїв </a:t>
            </a:r>
            <a:r>
              <a:rPr lang="uk-UA" dirty="0" err="1" smtClean="0"/>
              <a:t>“кока-коли”</a:t>
            </a:r>
            <a:r>
              <a:rPr lang="uk-UA" dirty="0" smtClean="0"/>
              <a:t> за допомогою індикаторного папірця</a:t>
            </a:r>
          </a:p>
          <a:p>
            <a:r>
              <a:rPr lang="uk-UA" dirty="0" smtClean="0"/>
              <a:t>Вплив кислого середовища на іржу  металічних виробів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72816"/>
            <a:ext cx="3240360" cy="2232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082" y="1600200"/>
            <a:ext cx="3395511" cy="4525963"/>
          </a:xfrm>
        </p:spPr>
      </p:pic>
    </p:spTree>
    <p:extLst>
      <p:ext uri="{BB962C8B-B14F-4D97-AF65-F5344CB8AC3E}">
        <p14:creationId xmlns:p14="http://schemas.microsoft.com/office/powerpoint/2010/main" xmlns="" val="27277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4038600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0100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0362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Актуальність обраної теми.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Ми часто купуємо продукти харчування, на етикетках яких значиться </a:t>
            </a:r>
            <a:r>
              <a:rPr lang="uk-UA" dirty="0" err="1" smtClean="0"/>
              <a:t>буква”Е”</a:t>
            </a:r>
            <a:r>
              <a:rPr lang="uk-UA" dirty="0"/>
              <a:t>.</a:t>
            </a:r>
            <a:r>
              <a:rPr lang="uk-UA" dirty="0" smtClean="0"/>
              <a:t>  Щороку, з кожним новим продуктом, кількість цих позначок зростає. Діти і підлітки стають заручниками  ілюзій смаку, кольору і запаху продуктів сумнівної якості і складу.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Оскільки </a:t>
            </a:r>
            <a:r>
              <a:rPr lang="uk-UA" dirty="0" err="1" smtClean="0"/>
              <a:t>діти-</a:t>
            </a:r>
            <a:r>
              <a:rPr lang="uk-UA" dirty="0" smtClean="0"/>
              <a:t> майбутнє  українського народу, замовчувати негативний вплив харчових добавок на людський організм просто недопустимо.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06896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1005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Кофеїн у складі газованих напоїв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Кофеїн – м'який </a:t>
            </a:r>
            <a:r>
              <a:rPr lang="uk-UA" dirty="0" err="1" smtClean="0"/>
              <a:t>психоактивний</a:t>
            </a:r>
            <a:r>
              <a:rPr lang="uk-UA" dirty="0" smtClean="0"/>
              <a:t> стимулятор, що викликає фізичну залежність у людини</a:t>
            </a:r>
          </a:p>
          <a:p>
            <a:r>
              <a:rPr lang="uk-UA" dirty="0" smtClean="0"/>
              <a:t>Сприяє активному виведенню  </a:t>
            </a:r>
            <a:r>
              <a:rPr lang="uk-UA" dirty="0" err="1" smtClean="0"/>
              <a:t>йонів</a:t>
            </a:r>
            <a:r>
              <a:rPr lang="uk-UA" dirty="0" smtClean="0"/>
              <a:t> Кальцію, що викликає роздратування, безсоння, неврози, головний біль. </a:t>
            </a:r>
          </a:p>
          <a:p>
            <a:r>
              <a:rPr lang="uk-UA" dirty="0" smtClean="0"/>
              <a:t>У дітей постійне вживання цього компоненту газованих напоїв викликає порушення концентрації уваги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Експерименти  з чіпсами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Порівняння   складу  найуживаніших чіпсів</a:t>
            </a:r>
          </a:p>
          <a:p>
            <a:r>
              <a:rPr lang="uk-UA" dirty="0" smtClean="0"/>
              <a:t>Дослідження жирності чіпсів</a:t>
            </a:r>
          </a:p>
          <a:p>
            <a:r>
              <a:rPr lang="uk-UA" dirty="0" smtClean="0"/>
              <a:t>Виявлення  вмісту нерозчинних речовин</a:t>
            </a:r>
          </a:p>
          <a:p>
            <a:r>
              <a:rPr lang="uk-UA" dirty="0" smtClean="0"/>
              <a:t>Порівняння калорійності</a:t>
            </a:r>
          </a:p>
          <a:p>
            <a:r>
              <a:rPr lang="uk-UA" dirty="0" smtClean="0"/>
              <a:t>Вміст  крохмалю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39471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699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42513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543231"/>
            <a:ext cx="3521075" cy="2639900"/>
          </a:xfrm>
        </p:spPr>
      </p:pic>
    </p:spTree>
    <p:extLst>
      <p:ext uri="{BB962C8B-B14F-4D97-AF65-F5344CB8AC3E}">
        <p14:creationId xmlns:p14="http://schemas.microsoft.com/office/powerpoint/2010/main" xmlns="" val="3504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082" y="1600200"/>
            <a:ext cx="3395511" cy="4525963"/>
          </a:xfrm>
        </p:spPr>
      </p:pic>
    </p:spTree>
    <p:extLst>
      <p:ext uri="{BB962C8B-B14F-4D97-AF65-F5344CB8AC3E}">
        <p14:creationId xmlns:p14="http://schemas.microsoft.com/office/powerpoint/2010/main" xmlns="" val="6095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Порівняння складу  чіпсів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2823394"/>
              </p:ext>
            </p:extLst>
          </p:nvPr>
        </p:nvGraphicFramePr>
        <p:xfrm>
          <a:off x="428596" y="1071549"/>
          <a:ext cx="8186765" cy="569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09"/>
                <a:gridCol w="1255838"/>
                <a:gridCol w="2310309"/>
                <a:gridCol w="2310309"/>
              </a:tblGrid>
              <a:tr h="371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Мачо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uk-UA" dirty="0" err="1" smtClean="0"/>
                        <a:t>Лейс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uk-UA" dirty="0" smtClean="0"/>
                        <a:t>Краб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916764">
                <a:tc>
                  <a:txBody>
                    <a:bodyPr/>
                    <a:lstStyle/>
                    <a:p>
                      <a:r>
                        <a:rPr lang="uk-UA" dirty="0" smtClean="0"/>
                        <a:t>Основний компонент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картопля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картопля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Пшеничне борошно і кукурудзяний крохмаль</a:t>
                      </a:r>
                      <a:endParaRPr lang="ru-RU" dirty="0"/>
                    </a:p>
                  </a:txBody>
                  <a:tcPr/>
                </a:tc>
              </a:tr>
              <a:tr h="371799">
                <a:tc>
                  <a:txBody>
                    <a:bodyPr/>
                    <a:lstStyle/>
                    <a:p>
                      <a:r>
                        <a:rPr lang="uk-UA" dirty="0" smtClean="0"/>
                        <a:t>Енергетична цінність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538ккал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510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499ккал</a:t>
                      </a:r>
                      <a:endParaRPr lang="ru-RU" dirty="0"/>
                    </a:p>
                  </a:txBody>
                  <a:tcPr/>
                </a:tc>
              </a:tr>
              <a:tr h="916764">
                <a:tc>
                  <a:txBody>
                    <a:bodyPr/>
                    <a:lstStyle/>
                    <a:p>
                      <a:r>
                        <a:rPr lang="uk-UA" dirty="0" smtClean="0"/>
                        <a:t>Підсилювач смаку(</a:t>
                      </a:r>
                      <a:r>
                        <a:rPr lang="uk-UA" dirty="0" err="1" smtClean="0"/>
                        <a:t>глутамат</a:t>
                      </a:r>
                      <a:r>
                        <a:rPr lang="uk-UA" dirty="0" smtClean="0"/>
                        <a:t> Натрію)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</a:tr>
              <a:tr h="371799"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Індигокармін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41735">
                <a:tc>
                  <a:txBody>
                    <a:bodyPr/>
                    <a:lstStyle/>
                    <a:p>
                      <a:r>
                        <a:rPr lang="uk-UA" dirty="0" smtClean="0"/>
                        <a:t>Синтетичний Магній силікат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</a:tr>
              <a:tr h="1466825">
                <a:tc>
                  <a:txBody>
                    <a:bodyPr/>
                    <a:lstStyle/>
                    <a:p>
                      <a:r>
                        <a:rPr lang="uk-UA" dirty="0" smtClean="0"/>
                        <a:t>Лимонна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Крабовий екстракт, ідентичні</a:t>
                      </a:r>
                      <a:r>
                        <a:rPr lang="uk-UA" baseline="0" dirty="0" smtClean="0"/>
                        <a:t> натуральним  </a:t>
                      </a:r>
                      <a:r>
                        <a:rPr lang="uk-UA" baseline="0" dirty="0" err="1" smtClean="0"/>
                        <a:t>смакоароматичні</a:t>
                      </a:r>
                      <a:r>
                        <a:rPr lang="uk-UA" baseline="0" dirty="0" smtClean="0"/>
                        <a:t> добавки, спеції</a:t>
                      </a:r>
                      <a:endParaRPr lang="ru-RU" dirty="0"/>
                    </a:p>
                  </a:txBody>
                  <a:tcPr/>
                </a:tc>
              </a:tr>
              <a:tr h="3717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721"/>
              </p:ext>
            </p:extLst>
          </p:nvPr>
        </p:nvGraphicFramePr>
        <p:xfrm>
          <a:off x="500032" y="714357"/>
          <a:ext cx="8143936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4"/>
                <a:gridCol w="2035984"/>
                <a:gridCol w="2035984"/>
                <a:gridCol w="2035984"/>
              </a:tblGrid>
              <a:tr h="822074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Кальція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Ортофосфат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074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Натрія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іонозіат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074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Натрія</a:t>
                      </a:r>
                      <a:r>
                        <a:rPr lang="uk-UA" dirty="0" smtClean="0"/>
                        <a:t>  </a:t>
                      </a:r>
                      <a:r>
                        <a:rPr lang="uk-UA" dirty="0" err="1" smtClean="0"/>
                        <a:t>гуанілат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391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Натрія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рибонуклеотид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6709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Консервантина</a:t>
                      </a:r>
                      <a:r>
                        <a:rPr lang="uk-UA" dirty="0" smtClean="0"/>
                        <a:t> основі </a:t>
                      </a:r>
                      <a:r>
                        <a:rPr lang="uk-UA" dirty="0" err="1" smtClean="0"/>
                        <a:t>гідробензойної</a:t>
                      </a:r>
                      <a:r>
                        <a:rPr lang="uk-UA" dirty="0" smtClean="0"/>
                        <a:t> кислоти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80">
                <a:tc>
                  <a:txBody>
                    <a:bodyPr/>
                    <a:lstStyle/>
                    <a:p>
                      <a:r>
                        <a:rPr lang="uk-UA" dirty="0" smtClean="0"/>
                        <a:t> Жири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49,3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uk-UA" dirty="0" smtClean="0"/>
                        <a:t>,4г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Рекомендую: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 цю роботу  вчителям і батькам, адже здорове  життя наступного покоління залежить від усіх нас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543231"/>
            <a:ext cx="3521075" cy="2639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 за   увагу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/>
              <a:t> Харчуйтесь здоровою  їжею  на  здоров'я 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Гіпотеза </a:t>
            </a:r>
            <a:r>
              <a:rPr lang="uk-UA" dirty="0" smtClean="0"/>
              <a:t> дослідження:</a:t>
            </a:r>
            <a:br>
              <a:rPr lang="uk-UA" dirty="0" smtClean="0"/>
            </a:br>
            <a:r>
              <a:rPr lang="uk-UA" dirty="0" err="1" smtClean="0"/>
              <a:t>-продукти</a:t>
            </a:r>
            <a:r>
              <a:rPr lang="uk-UA" dirty="0" smtClean="0"/>
              <a:t> на нашому столі є небезпечними для вживання,особливо дітям  і підліткам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3500462" cy="25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000504"/>
            <a:ext cx="371477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uk-UA" dirty="0" smtClean="0"/>
              <a:t>Мета:</a:t>
            </a:r>
            <a:br>
              <a:rPr lang="uk-UA" dirty="0" smtClean="0"/>
            </a:br>
            <a:r>
              <a:rPr lang="uk-UA" dirty="0" smtClean="0"/>
              <a:t> - довести або спростувати гіпотезу про негативний плив харчових добавок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9900" y="3318669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дослідження: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О</a:t>
            </a:r>
            <a:r>
              <a:rPr lang="uk-UA" dirty="0" smtClean="0"/>
              <a:t>працювати </a:t>
            </a:r>
            <a:r>
              <a:rPr lang="uk-UA" dirty="0" smtClean="0"/>
              <a:t>наявну теоретичну та нормативну базу  щодо відкриття, складу, властивостей та використання харчових добавок  в Україні та у світі;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Провести  пропагандистську та роз'яснювальну  роботу серед підлітків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дослідження: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Емпіричні:</a:t>
            </a:r>
          </a:p>
          <a:p>
            <a:r>
              <a:rPr lang="uk-UA" dirty="0" smtClean="0"/>
              <a:t>Спостереження, порівняння, анкетування, експеримент</a:t>
            </a:r>
          </a:p>
          <a:p>
            <a:r>
              <a:rPr lang="uk-UA" dirty="0" smtClean="0"/>
              <a:t>Теоретично-емпіричні:</a:t>
            </a:r>
          </a:p>
          <a:p>
            <a:r>
              <a:rPr lang="uk-UA" dirty="0" smtClean="0"/>
              <a:t>Опис, моделювання, інтерпретація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uk-UA" dirty="0" err="1" smtClean="0"/>
              <a:t>“</a:t>
            </a:r>
            <a:r>
              <a:rPr lang="uk-UA" dirty="0" err="1" smtClean="0"/>
              <a:t>Н</a:t>
            </a:r>
            <a:r>
              <a:rPr lang="uk-UA" dirty="0" err="1" smtClean="0"/>
              <a:t>ехай</a:t>
            </a:r>
            <a:r>
              <a:rPr lang="uk-UA" dirty="0" smtClean="0"/>
              <a:t> </a:t>
            </a:r>
            <a:r>
              <a:rPr lang="uk-UA" dirty="0" smtClean="0"/>
              <a:t>їжа буде для нас  </a:t>
            </a:r>
            <a:r>
              <a:rPr lang="uk-UA" dirty="0" err="1" smtClean="0"/>
              <a:t>ліками”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Гіпократ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000263"/>
          </a:xfrm>
        </p:spPr>
        <p:txBody>
          <a:bodyPr/>
          <a:lstStyle/>
          <a:p>
            <a:r>
              <a:rPr lang="uk-UA" dirty="0" smtClean="0"/>
              <a:t>                    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3214687"/>
            <a:ext cx="57606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Харчові добавки</a:t>
            </a:r>
            <a:r>
              <a:rPr lang="uk-UA" sz="3600" dirty="0" smtClean="0"/>
              <a:t>-природні та синтезовані хімічні сполуки, призначені для введення в харчові продукти з метою прискорення або поліпшення їх технологічної обробки, збільшення термінів придатності, консервування, а також надання готовим  продуктам певних органолептичних властивостей(кольору,запаху,смаку,</a:t>
            </a:r>
            <a:br>
              <a:rPr lang="uk-UA" sz="3600" dirty="0" smtClean="0"/>
            </a:br>
            <a:r>
              <a:rPr lang="uk-UA" sz="3600" dirty="0" smtClean="0"/>
              <a:t>консистенції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274638"/>
            <a:ext cx="1000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78684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338</TotalTime>
  <Words>570</Words>
  <Application>Microsoft Office PowerPoint</Application>
  <PresentationFormat>Экран (4:3)</PresentationFormat>
  <Paragraphs>167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Вплив харчових добавок на організм людини</vt:lpstr>
      <vt:lpstr>Актуальність обраної теми.</vt:lpstr>
      <vt:lpstr>Гіпотеза  дослідження: -продукти на нашому столі є небезпечними для вживання,особливо дітям  і підліткам</vt:lpstr>
      <vt:lpstr>Мета:  - довести або спростувати гіпотезу про негативний плив харчових добавок</vt:lpstr>
      <vt:lpstr>Завдання дослідження:</vt:lpstr>
      <vt:lpstr>Методи дослідження:</vt:lpstr>
      <vt:lpstr>“Нехай їжа буде для нас  ліками” Гіпократ</vt:lpstr>
      <vt:lpstr>Харчові добавки-природні та синтезовані хімічні сполуки, призначені для введення в харчові продукти з метою прискорення або поліпшення їх технологічної обробки, збільшення термінів придатності, консервування, а також надання готовим  продуктам певних органолептичних властивостей(кольору,запаху,смаку, консистенції)</vt:lpstr>
      <vt:lpstr>Слайд 9</vt:lpstr>
      <vt:lpstr>Природні харчові добавки:</vt:lpstr>
      <vt:lpstr>Промислові харчові добавки природного походження:</vt:lpstr>
      <vt:lpstr>Синтетичні харчові добавки:</vt:lpstr>
      <vt:lpstr>Обережно! Глутамат Натрію!</vt:lpstr>
      <vt:lpstr>Анкетування учнів школи</vt:lpstr>
      <vt:lpstr>Анкетування</vt:lpstr>
      <vt:lpstr>Анкетування</vt:lpstr>
      <vt:lpstr>Експерименти з газованими напоями</vt:lpstr>
      <vt:lpstr> </vt:lpstr>
      <vt:lpstr> </vt:lpstr>
      <vt:lpstr> </vt:lpstr>
      <vt:lpstr>Кофеїн у складі газованих напоїв</vt:lpstr>
      <vt:lpstr>Експерименти  з чіпсами</vt:lpstr>
      <vt:lpstr> </vt:lpstr>
      <vt:lpstr> </vt:lpstr>
      <vt:lpstr> </vt:lpstr>
      <vt:lpstr>Порівняння складу  чіпсів </vt:lpstr>
      <vt:lpstr>Слайд 27</vt:lpstr>
      <vt:lpstr>Рекомендую:</vt:lpstr>
      <vt:lpstr>Дякуємо  за  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харчових добавок на організм людини</dc:title>
  <dc:creator>User</dc:creator>
  <cp:lastModifiedBy>User</cp:lastModifiedBy>
  <cp:revision>41</cp:revision>
  <dcterms:created xsi:type="dcterms:W3CDTF">2013-01-13T09:35:29Z</dcterms:created>
  <dcterms:modified xsi:type="dcterms:W3CDTF">2014-12-07T19:45:59Z</dcterms:modified>
</cp:coreProperties>
</file>