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  <p:sldId id="271" r:id="rId15"/>
    <p:sldId id="272" r:id="rId16"/>
    <p:sldId id="266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2D3176-F0B7-42AD-9716-E23F0F62ED24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0469E3-D246-49A3-9C15-48754752F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81541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400" i="1" dirty="0" smtClean="0">
                <a:solidFill>
                  <a:srgbClr val="FF0000"/>
                </a:solidFill>
                <a:latin typeface="Impact" pitchFamily="34" charset="0"/>
              </a:rPr>
              <a:t>Узагальнення та </a:t>
            </a:r>
            <a:r>
              <a:rPr lang="uk-UA" sz="4400" i="1" dirty="0" err="1" smtClean="0">
                <a:solidFill>
                  <a:srgbClr val="FF0000"/>
                </a:solidFill>
                <a:latin typeface="Impact" pitchFamily="34" charset="0"/>
              </a:rPr>
              <a:t>системаизація</a:t>
            </a:r>
            <a:r>
              <a:rPr lang="uk-UA" sz="4400" i="1" dirty="0" smtClean="0">
                <a:solidFill>
                  <a:srgbClr val="FF0000"/>
                </a:solidFill>
                <a:latin typeface="Impact" pitchFamily="34" charset="0"/>
              </a:rPr>
              <a:t> знань з теми :</a:t>
            </a:r>
            <a:br>
              <a:rPr lang="uk-UA" sz="4400" i="1" dirty="0" smtClean="0">
                <a:solidFill>
                  <a:srgbClr val="FF0000"/>
                </a:solidFill>
                <a:latin typeface="Impact" pitchFamily="34" charset="0"/>
              </a:rPr>
            </a:br>
            <a:r>
              <a:rPr lang="uk-UA" sz="4400" i="1" dirty="0" smtClean="0">
                <a:solidFill>
                  <a:srgbClr val="FF0000"/>
                </a:solidFill>
                <a:latin typeface="Impact" pitchFamily="34" charset="0"/>
              </a:rPr>
              <a:t> “ Початкові хімічні </a:t>
            </a:r>
            <a:r>
              <a:rPr lang="uk-UA" sz="4400" i="1" dirty="0" err="1" smtClean="0">
                <a:solidFill>
                  <a:srgbClr val="FF0000"/>
                </a:solidFill>
                <a:latin typeface="Impact" pitchFamily="34" charset="0"/>
              </a:rPr>
              <a:t>поняття</a:t>
            </a:r>
            <a:r>
              <a:rPr lang="uk-UA" sz="4400" i="1" dirty="0" err="1" smtClean="0">
                <a:latin typeface="Impact" pitchFamily="34" charset="0"/>
              </a:rPr>
              <a:t>”</a:t>
            </a:r>
            <a:endParaRPr lang="ru-RU" sz="4400" b="0" dirty="0">
              <a:solidFill>
                <a:srgbClr val="FF0000"/>
              </a:solidFill>
              <a:effectLst/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12480" y="476559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_ </a:t>
            </a:r>
            <a:r>
              <a:rPr lang="en-US" dirty="0" err="1" smtClean="0"/>
              <a:t>Al+_HBr</a:t>
            </a:r>
            <a:r>
              <a:rPr lang="en-US" dirty="0" smtClean="0"/>
              <a:t> =_AlBr</a:t>
            </a:r>
            <a:r>
              <a:rPr lang="en-US" sz="1200" dirty="0" smtClean="0"/>
              <a:t>3</a:t>
            </a:r>
            <a:r>
              <a:rPr lang="en-US" sz="2800" dirty="0" smtClean="0"/>
              <a:t>+_H</a:t>
            </a:r>
            <a:r>
              <a:rPr lang="en-US" sz="1200" dirty="0" smtClean="0"/>
              <a:t>2 </a:t>
            </a:r>
            <a:r>
              <a:rPr lang="ru-RU" sz="2800" dirty="0" smtClean="0"/>
              <a:t>;  _С</a:t>
            </a:r>
            <a:r>
              <a:rPr lang="ru-RU" sz="1200" dirty="0" smtClean="0"/>
              <a:t>2</a:t>
            </a:r>
            <a:r>
              <a:rPr lang="en-US" sz="2800" dirty="0" smtClean="0"/>
              <a:t>H</a:t>
            </a:r>
            <a:r>
              <a:rPr lang="en-US" sz="1200" dirty="0" smtClean="0"/>
              <a:t>2</a:t>
            </a:r>
            <a:r>
              <a:rPr lang="en-US" sz="2800" dirty="0" smtClean="0"/>
              <a:t>+_O</a:t>
            </a:r>
            <a:r>
              <a:rPr lang="en-US" sz="1200" dirty="0" smtClean="0"/>
              <a:t>2</a:t>
            </a:r>
            <a:r>
              <a:rPr lang="en-US" sz="2800" dirty="0" smtClean="0"/>
              <a:t>=_CO</a:t>
            </a:r>
            <a:r>
              <a:rPr lang="en-US" sz="1200" dirty="0" smtClean="0"/>
              <a:t>2</a:t>
            </a:r>
            <a:r>
              <a:rPr lang="en-US" sz="2800" dirty="0" smtClean="0"/>
              <a:t>+_H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</a:p>
          <a:p>
            <a:r>
              <a:rPr lang="en-US" sz="2800" dirty="0" smtClean="0"/>
              <a:t>_P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  <a:r>
              <a:rPr lang="en-US" sz="1200" dirty="0" smtClean="0"/>
              <a:t>5</a:t>
            </a:r>
            <a:r>
              <a:rPr lang="en-US" sz="2800" dirty="0" smtClean="0"/>
              <a:t> +_H</a:t>
            </a:r>
            <a:r>
              <a:rPr lang="en-US" sz="1200" dirty="0" smtClean="0"/>
              <a:t>2</a:t>
            </a:r>
            <a:r>
              <a:rPr lang="en-US" sz="2800" dirty="0" smtClean="0"/>
              <a:t>O=_HPO</a:t>
            </a:r>
            <a:r>
              <a:rPr lang="en-US" sz="1200" dirty="0" smtClean="0"/>
              <a:t>3</a:t>
            </a:r>
            <a:r>
              <a:rPr lang="ru-RU" sz="2800" dirty="0" smtClean="0"/>
              <a:t>;</a:t>
            </a:r>
            <a:endParaRPr lang="en-US" sz="2800" dirty="0" smtClean="0"/>
          </a:p>
          <a:p>
            <a:r>
              <a:rPr lang="en-US" sz="2800" dirty="0" smtClean="0"/>
              <a:t>_Al(OH)</a:t>
            </a:r>
            <a:r>
              <a:rPr lang="en-US" sz="1200" dirty="0" smtClean="0"/>
              <a:t>3</a:t>
            </a:r>
            <a:r>
              <a:rPr lang="en-US" sz="2800" dirty="0" smtClean="0"/>
              <a:t>=_Al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  <a:r>
              <a:rPr lang="en-US" sz="1200" dirty="0" smtClean="0"/>
              <a:t>3</a:t>
            </a:r>
            <a:r>
              <a:rPr lang="en-US" sz="2800" dirty="0" smtClean="0"/>
              <a:t>+_H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  <a:r>
              <a:rPr lang="ru-RU" sz="2800" dirty="0" smtClean="0"/>
              <a:t>;</a:t>
            </a:r>
            <a:endParaRPr lang="en-US" sz="2800" dirty="0" smtClean="0"/>
          </a:p>
          <a:p>
            <a:r>
              <a:rPr lang="en-US" sz="2800" dirty="0" smtClean="0"/>
              <a:t>_H</a:t>
            </a:r>
            <a:r>
              <a:rPr lang="en-US" sz="1200" dirty="0" smtClean="0"/>
              <a:t>2</a:t>
            </a:r>
            <a:r>
              <a:rPr lang="en-US" sz="2800" dirty="0" smtClean="0"/>
              <a:t>S +_Cl</a:t>
            </a:r>
            <a:r>
              <a:rPr lang="en-US" sz="1200" dirty="0" smtClean="0"/>
              <a:t>2</a:t>
            </a:r>
            <a:r>
              <a:rPr lang="en-US" sz="2800" dirty="0" smtClean="0"/>
              <a:t>=_</a:t>
            </a:r>
            <a:r>
              <a:rPr lang="en-US" sz="2800" dirty="0" err="1" smtClean="0"/>
              <a:t>HCl+_S</a:t>
            </a:r>
            <a:r>
              <a:rPr lang="ru-RU" sz="2800" dirty="0" smtClean="0"/>
              <a:t>;</a:t>
            </a:r>
            <a:endParaRPr lang="en-US" sz="2800" dirty="0" smtClean="0"/>
          </a:p>
          <a:p>
            <a:r>
              <a:rPr lang="en-US" sz="2800" dirty="0" smtClean="0"/>
              <a:t>_SO</a:t>
            </a:r>
            <a:r>
              <a:rPr lang="en-US" sz="1200" dirty="0" smtClean="0"/>
              <a:t>2</a:t>
            </a:r>
            <a:r>
              <a:rPr lang="en-US" sz="2800" dirty="0" smtClean="0"/>
              <a:t>+_O</a:t>
            </a:r>
            <a:r>
              <a:rPr lang="en-US" sz="1200" dirty="0" smtClean="0"/>
              <a:t>2</a:t>
            </a:r>
            <a:r>
              <a:rPr lang="en-US" sz="2800" dirty="0" smtClean="0"/>
              <a:t>=_SO</a:t>
            </a:r>
            <a:r>
              <a:rPr lang="en-US" sz="1200" dirty="0" smtClean="0"/>
              <a:t>3</a:t>
            </a:r>
            <a:r>
              <a:rPr lang="ru-RU" sz="2800" dirty="0" smtClean="0"/>
              <a:t>;</a:t>
            </a:r>
          </a:p>
          <a:p>
            <a:r>
              <a:rPr lang="en-US" sz="2800" dirty="0" smtClean="0"/>
              <a:t>_Fe +_O</a:t>
            </a:r>
            <a:r>
              <a:rPr lang="en-US" sz="1200" dirty="0" smtClean="0"/>
              <a:t>2</a:t>
            </a:r>
            <a:r>
              <a:rPr lang="en-US" sz="2800" dirty="0" smtClean="0"/>
              <a:t>=_Fe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  <a:r>
              <a:rPr lang="en-US" sz="1200" dirty="0" smtClean="0"/>
              <a:t>3</a:t>
            </a:r>
          </a:p>
          <a:p>
            <a:r>
              <a:rPr lang="en-US" sz="2800" dirty="0" smtClean="0"/>
              <a:t>NH</a:t>
            </a:r>
            <a:r>
              <a:rPr lang="en-US" sz="1200" dirty="0" smtClean="0"/>
              <a:t>3</a:t>
            </a:r>
            <a:r>
              <a:rPr lang="en-US" sz="2800" dirty="0" smtClean="0"/>
              <a:t> +_O</a:t>
            </a:r>
            <a:r>
              <a:rPr lang="en-US" sz="1200" dirty="0" smtClean="0"/>
              <a:t>2</a:t>
            </a:r>
            <a:r>
              <a:rPr lang="en-US" sz="2800" dirty="0" smtClean="0"/>
              <a:t>= _N</a:t>
            </a:r>
            <a:r>
              <a:rPr lang="en-US" sz="1200" dirty="0" smtClean="0"/>
              <a:t>2</a:t>
            </a:r>
            <a:r>
              <a:rPr lang="en-US" sz="2800" dirty="0" smtClean="0"/>
              <a:t> +_H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Гра “ Знайди загублені </a:t>
            </a:r>
            <a:r>
              <a:rPr lang="uk-UA" dirty="0" err="1" smtClean="0"/>
              <a:t>коефіцієнти”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</a:t>
            </a:r>
          </a:p>
          <a:p>
            <a:r>
              <a:rPr lang="en-US" dirty="0" smtClean="0"/>
              <a:t>   </a:t>
            </a:r>
            <a:r>
              <a:rPr lang="uk-UA" dirty="0" smtClean="0"/>
              <a:t>…+</a:t>
            </a:r>
            <a:r>
              <a:rPr lang="en-US" dirty="0" smtClean="0"/>
              <a:t>Cl</a:t>
            </a:r>
            <a:r>
              <a:rPr lang="en-US" sz="1200" dirty="0" smtClean="0"/>
              <a:t>2</a:t>
            </a:r>
            <a:r>
              <a:rPr lang="en-US" sz="2800" dirty="0" smtClean="0"/>
              <a:t>=2HCl           4Li +…= 2Li</a:t>
            </a:r>
            <a:r>
              <a:rPr lang="en-US" sz="1200" dirty="0" smtClean="0"/>
              <a:t>2</a:t>
            </a:r>
            <a:r>
              <a:rPr lang="en-US" sz="2800" dirty="0" smtClean="0"/>
              <a:t>O</a:t>
            </a:r>
          </a:p>
          <a:p>
            <a:r>
              <a:rPr lang="en-US" sz="2800" dirty="0" smtClean="0"/>
              <a:t>           </a:t>
            </a:r>
          </a:p>
          <a:p>
            <a:r>
              <a:rPr lang="en-US" sz="2800" dirty="0" smtClean="0"/>
              <a:t>        C+…=CO</a:t>
            </a:r>
            <a:r>
              <a:rPr lang="en-US" sz="1200" dirty="0" smtClean="0"/>
              <a:t>2                        </a:t>
            </a:r>
            <a:r>
              <a:rPr lang="en-US" sz="2800" dirty="0" smtClean="0"/>
              <a:t>…+O</a:t>
            </a:r>
            <a:r>
              <a:rPr lang="en-US" sz="1200" dirty="0" smtClean="0"/>
              <a:t>2</a:t>
            </a:r>
            <a:r>
              <a:rPr lang="en-US" sz="2800" dirty="0" smtClean="0"/>
              <a:t>=2ZnO</a:t>
            </a:r>
            <a:r>
              <a:rPr lang="en-US" sz="1200" dirty="0" smtClean="0"/>
              <a:t>            </a:t>
            </a:r>
          </a:p>
          <a:p>
            <a:endParaRPr lang="en-US" sz="2800" dirty="0" smtClean="0"/>
          </a:p>
          <a:p>
            <a:r>
              <a:rPr lang="en-US" sz="2800" dirty="0" smtClean="0"/>
              <a:t>       … + O</a:t>
            </a:r>
            <a:r>
              <a:rPr lang="en-US" sz="1200" dirty="0" smtClean="0"/>
              <a:t>2</a:t>
            </a:r>
            <a:r>
              <a:rPr lang="en-US" sz="2800" dirty="0" smtClean="0"/>
              <a:t>=SO</a:t>
            </a:r>
            <a:r>
              <a:rPr lang="en-US" sz="1200" dirty="0" smtClean="0"/>
              <a:t>2                   </a:t>
            </a:r>
            <a:r>
              <a:rPr lang="en-US" sz="2800" dirty="0" smtClean="0"/>
              <a:t>2</a:t>
            </a:r>
            <a:r>
              <a:rPr lang="en-US" sz="1200" dirty="0" smtClean="0"/>
              <a:t> </a:t>
            </a:r>
            <a:r>
              <a:rPr lang="en-US" sz="2800" dirty="0" smtClean="0"/>
              <a:t>Ag</a:t>
            </a:r>
            <a:r>
              <a:rPr lang="en-US" sz="1200" dirty="0" smtClean="0"/>
              <a:t>2</a:t>
            </a:r>
            <a:r>
              <a:rPr lang="en-US" sz="2800" dirty="0" smtClean="0"/>
              <a:t>O=</a:t>
            </a:r>
            <a:r>
              <a:rPr lang="en-US" sz="1200" dirty="0" smtClean="0"/>
              <a:t> </a:t>
            </a:r>
            <a:r>
              <a:rPr lang="en-US" sz="2800" dirty="0" smtClean="0"/>
              <a:t>4Ag +…</a:t>
            </a:r>
            <a:endParaRPr lang="en-US" sz="12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SO</a:t>
            </a:r>
            <a:r>
              <a:rPr lang="en-US" sz="1200" dirty="0" smtClean="0"/>
              <a:t>2</a:t>
            </a:r>
            <a:r>
              <a:rPr lang="en-US" sz="2800" dirty="0" smtClean="0"/>
              <a:t>+ …=H</a:t>
            </a:r>
            <a:r>
              <a:rPr lang="en-US" sz="1200" dirty="0" smtClean="0"/>
              <a:t>2</a:t>
            </a:r>
            <a:r>
              <a:rPr lang="en-US" sz="2800" dirty="0" smtClean="0"/>
              <a:t>SO</a:t>
            </a:r>
            <a:r>
              <a:rPr lang="en-US" sz="1200" dirty="0" smtClean="0"/>
              <a:t>3         </a:t>
            </a:r>
            <a:r>
              <a:rPr lang="en-US" sz="2800" dirty="0" smtClean="0"/>
              <a:t>…+3Cl</a:t>
            </a:r>
            <a:r>
              <a:rPr lang="en-US" sz="1200" dirty="0" smtClean="0"/>
              <a:t>2</a:t>
            </a:r>
            <a:r>
              <a:rPr lang="en-US" sz="2800" dirty="0" smtClean="0"/>
              <a:t>=2AlCl</a:t>
            </a:r>
            <a:r>
              <a:rPr lang="en-US" sz="1200" dirty="0" smtClean="0"/>
              <a:t>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Відтвори  хімічне рівняння за наведеними фрагментами: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dirty="0" smtClean="0"/>
              <a:t>H</a:t>
            </a:r>
            <a:r>
              <a:rPr lang="en-US" sz="1200" dirty="0" smtClean="0"/>
              <a:t>2</a:t>
            </a:r>
            <a:r>
              <a:rPr lang="uk-UA" sz="2400" dirty="0" smtClean="0"/>
              <a:t>+</a:t>
            </a:r>
            <a:r>
              <a:rPr lang="en-US" sz="2400" dirty="0" err="1" smtClean="0"/>
              <a:t>Cl</a:t>
            </a:r>
            <a:r>
              <a:rPr lang="en-US" sz="2400" dirty="0" smtClean="0"/>
              <a:t> </a:t>
            </a:r>
            <a:r>
              <a:rPr lang="en-US" sz="1200" dirty="0" smtClean="0"/>
              <a:t>2</a:t>
            </a:r>
            <a:r>
              <a:rPr lang="en-US" sz="2400" dirty="0" smtClean="0"/>
              <a:t>=2HCl                4Li + O</a:t>
            </a:r>
            <a:r>
              <a:rPr lang="en-US" sz="1200" dirty="0" smtClean="0"/>
              <a:t>2</a:t>
            </a:r>
            <a:r>
              <a:rPr lang="en-US" sz="2400" dirty="0" smtClean="0"/>
              <a:t>= 2Li </a:t>
            </a:r>
            <a:r>
              <a:rPr lang="en-US" sz="1200" dirty="0" smtClean="0"/>
              <a:t>2</a:t>
            </a:r>
            <a:r>
              <a:rPr lang="en-US" sz="2400" dirty="0" smtClean="0"/>
              <a:t>O</a:t>
            </a:r>
          </a:p>
          <a:p>
            <a:r>
              <a:rPr lang="en-US" sz="2400" dirty="0" smtClean="0"/>
              <a:t>           </a:t>
            </a:r>
          </a:p>
          <a:p>
            <a:r>
              <a:rPr lang="en-US" sz="2400" dirty="0" smtClean="0"/>
              <a:t>   C+O </a:t>
            </a:r>
            <a:r>
              <a:rPr lang="en-US" sz="1200" dirty="0" smtClean="0"/>
              <a:t>2</a:t>
            </a:r>
            <a:r>
              <a:rPr lang="en-US" sz="2400" dirty="0" smtClean="0"/>
              <a:t>=CO </a:t>
            </a:r>
            <a:r>
              <a:rPr lang="en-US" sz="1200" dirty="0" smtClean="0"/>
              <a:t>2</a:t>
            </a:r>
            <a:r>
              <a:rPr lang="en-US" sz="2400" dirty="0" smtClean="0"/>
              <a:t>                2Zn+O </a:t>
            </a:r>
            <a:r>
              <a:rPr lang="en-US" sz="1200" dirty="0" smtClean="0"/>
              <a:t>2</a:t>
            </a:r>
            <a:r>
              <a:rPr lang="en-US" sz="2400" dirty="0" smtClean="0"/>
              <a:t>=2ZnO            </a:t>
            </a:r>
          </a:p>
          <a:p>
            <a:endParaRPr lang="en-US" sz="2400" dirty="0" smtClean="0"/>
          </a:p>
          <a:p>
            <a:r>
              <a:rPr lang="en-US" sz="2400" dirty="0" smtClean="0"/>
              <a:t>    S + O </a:t>
            </a:r>
            <a:r>
              <a:rPr lang="en-US" sz="1200" dirty="0" smtClean="0"/>
              <a:t>2</a:t>
            </a:r>
            <a:r>
              <a:rPr lang="en-US" sz="2400" dirty="0" smtClean="0"/>
              <a:t>=SO </a:t>
            </a:r>
            <a:r>
              <a:rPr lang="en-US" sz="1200" dirty="0" smtClean="0"/>
              <a:t>2</a:t>
            </a:r>
            <a:r>
              <a:rPr lang="en-US" sz="2400" dirty="0" smtClean="0"/>
              <a:t>                2 Ag </a:t>
            </a:r>
            <a:r>
              <a:rPr lang="en-US" sz="1200" dirty="0" smtClean="0"/>
              <a:t>2</a:t>
            </a:r>
            <a:r>
              <a:rPr lang="en-US" sz="2400" dirty="0" smtClean="0"/>
              <a:t>O= 4Ag +O </a:t>
            </a:r>
            <a:r>
              <a:rPr lang="en-US" sz="1200" dirty="0" smtClean="0"/>
              <a:t>2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SO </a:t>
            </a:r>
            <a:r>
              <a:rPr lang="en-US" sz="1200" dirty="0" smtClean="0"/>
              <a:t>2</a:t>
            </a:r>
            <a:r>
              <a:rPr lang="en-US" sz="2400" dirty="0" smtClean="0"/>
              <a:t>+ H </a:t>
            </a:r>
            <a:r>
              <a:rPr lang="en-US" sz="1200" dirty="0" smtClean="0"/>
              <a:t>2</a:t>
            </a:r>
            <a:r>
              <a:rPr lang="en-US" sz="2400" dirty="0" smtClean="0"/>
              <a:t>O=H </a:t>
            </a:r>
            <a:r>
              <a:rPr lang="en-US" sz="1200" dirty="0" smtClean="0"/>
              <a:t>2</a:t>
            </a:r>
            <a:r>
              <a:rPr lang="en-US" sz="2400" dirty="0" smtClean="0"/>
              <a:t>SO </a:t>
            </a:r>
            <a:r>
              <a:rPr lang="en-US" sz="1200" dirty="0" smtClean="0"/>
              <a:t>3</a:t>
            </a:r>
            <a:r>
              <a:rPr lang="en-US" sz="2400" dirty="0" smtClean="0"/>
              <a:t>        2Al+3Cl </a:t>
            </a:r>
            <a:r>
              <a:rPr lang="en-US" sz="1200" dirty="0" smtClean="0"/>
              <a:t>2</a:t>
            </a:r>
            <a:r>
              <a:rPr lang="en-US" sz="2400" dirty="0" smtClean="0"/>
              <a:t>=2AlCl </a:t>
            </a:r>
            <a:r>
              <a:rPr lang="en-US" sz="1200" dirty="0" smtClean="0"/>
              <a:t>3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uk-UA" dirty="0" smtClean="0"/>
              <a:t>Перевір себе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AgCl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=            A  Fe Cl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  a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розклад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2. Fe + Cl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=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   Б 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CaO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  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б  сполучення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3.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K + H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O =  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В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KOH + H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в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заміщення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4.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Ca + O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=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Ag+Cl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обмін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          Відповідь  у  вигляді:  5Дв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Mg +O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=       A  C+2H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a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розклад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2.Н</a:t>
            </a:r>
            <a:r>
              <a:rPr lang="uk-UA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+ С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l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=   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Б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Hg +O</a:t>
            </a: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</a:rPr>
              <a:t>2          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б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сполучення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3.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HgO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=          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В  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MgO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         в  заміщення</a:t>
            </a:r>
          </a:p>
          <a:p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4. СН</a:t>
            </a:r>
            <a:r>
              <a:rPr lang="uk-UA" sz="12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=        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HCl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    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 </a:t>
            </a:r>
            <a:r>
              <a:rPr lang="uk-UA" sz="2800" dirty="0" smtClean="0">
                <a:solidFill>
                  <a:schemeClr val="bg2">
                    <a:lumMod val="25000"/>
                  </a:schemeClr>
                </a:solidFill>
              </a:rPr>
              <a:t>обмі</a:t>
            </a:r>
            <a:r>
              <a:rPr lang="uk-UA" sz="2800" dirty="0" smtClean="0"/>
              <a:t>н </a:t>
            </a:r>
            <a:r>
              <a:rPr lang="en-US" sz="2800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Вправа на відповідність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0173"/>
          <a:ext cx="8429685" cy="514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169"/>
                <a:gridCol w="1342781"/>
                <a:gridCol w="1715777"/>
                <a:gridCol w="1566578"/>
                <a:gridCol w="1417380"/>
              </a:tblGrid>
              <a:tr h="658335">
                <a:tc>
                  <a:txBody>
                    <a:bodyPr/>
                    <a:lstStyle/>
                    <a:p>
                      <a:r>
                        <a:rPr lang="uk-UA" dirty="0" smtClean="0"/>
                        <a:t>Визначення реакцій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Сполучення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Розклад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Заміщення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Обмін</a:t>
                      </a:r>
                      <a:endParaRPr lang="ru-RU" dirty="0"/>
                    </a:p>
                  </a:txBody>
                  <a:tcPr/>
                </a:tc>
              </a:tr>
              <a:tr h="1005304">
                <a:tc>
                  <a:txBody>
                    <a:bodyPr/>
                    <a:lstStyle/>
                    <a:p>
                      <a:r>
                        <a:rPr lang="uk-UA" dirty="0" smtClean="0"/>
                        <a:t>Утворюється одна кінцева речовина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4</a:t>
                      </a:r>
                      <a:endParaRPr lang="ru-RU" dirty="0"/>
                    </a:p>
                  </a:txBody>
                  <a:tcPr/>
                </a:tc>
              </a:tr>
              <a:tr h="1237296">
                <a:tc>
                  <a:txBody>
                    <a:bodyPr/>
                    <a:lstStyle/>
                    <a:p>
                      <a:r>
                        <a:rPr lang="uk-UA" dirty="0" smtClean="0"/>
                        <a:t>Утворюється одна проста і одна складна речовини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5      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8</a:t>
                      </a:r>
                      <a:endParaRPr lang="ru-RU" dirty="0"/>
                    </a:p>
                  </a:txBody>
                  <a:tcPr/>
                </a:tc>
              </a:tr>
              <a:tr h="1237296">
                <a:tc>
                  <a:txBody>
                    <a:bodyPr/>
                    <a:lstStyle/>
                    <a:p>
                      <a:r>
                        <a:rPr lang="uk-UA" dirty="0" smtClean="0"/>
                        <a:t> До реакції та після реакції є по дві складні речовини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12</a:t>
                      </a:r>
                      <a:endParaRPr lang="ru-RU" dirty="0"/>
                    </a:p>
                  </a:txBody>
                  <a:tcPr/>
                </a:tc>
              </a:tr>
              <a:tr h="1005304">
                <a:tc>
                  <a:txBody>
                    <a:bodyPr/>
                    <a:lstStyle/>
                    <a:p>
                      <a:r>
                        <a:rPr lang="uk-UA" dirty="0" smtClean="0"/>
                        <a:t>В реакцію вступає тільки одна речовина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14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0"/>
            <a:ext cx="7829576" cy="1428736"/>
          </a:xfrm>
        </p:spPr>
        <p:txBody>
          <a:bodyPr>
            <a:noAutofit/>
          </a:bodyPr>
          <a:lstStyle/>
          <a:p>
            <a:r>
              <a:rPr lang="uk-UA" sz="2000" dirty="0" smtClean="0"/>
              <a:t>Вибери цифри на перетині відповідного твердження та типу </a:t>
            </a:r>
            <a:r>
              <a:rPr lang="uk-UA" sz="2000" dirty="0" err="1" smtClean="0"/>
              <a:t>реакції.Якщо</a:t>
            </a:r>
            <a:r>
              <a:rPr lang="uk-UA" sz="2000" dirty="0" smtClean="0"/>
              <a:t> ти правильно охарактеризуєш тип реакцій, то сума цифр буде дорівнювати відносній молекулярній масі сірководню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19242"/>
          </a:xfrm>
        </p:spPr>
        <p:txBody>
          <a:bodyPr/>
          <a:lstStyle/>
          <a:p>
            <a:r>
              <a:rPr lang="uk-UA" dirty="0" smtClean="0"/>
              <a:t> У виробництві негашеного вапна (</a:t>
            </a:r>
            <a:r>
              <a:rPr lang="uk-UA" dirty="0" err="1" smtClean="0"/>
              <a:t>СаО</a:t>
            </a:r>
            <a:r>
              <a:rPr lang="uk-UA" dirty="0" smtClean="0"/>
              <a:t>) використовують вапняк ( СаСО</a:t>
            </a:r>
            <a:r>
              <a:rPr lang="uk-UA" sz="1200" dirty="0" smtClean="0"/>
              <a:t>3</a:t>
            </a:r>
            <a:r>
              <a:rPr lang="uk-UA" sz="2800" dirty="0" smtClean="0"/>
              <a:t>). При розкладі 1000 г вапняку утворюється</a:t>
            </a:r>
          </a:p>
          <a:p>
            <a:r>
              <a:rPr lang="uk-UA" sz="2800" dirty="0" smtClean="0"/>
              <a:t> 560 г негашеного вапна  і вуглекислий газ( </a:t>
            </a:r>
            <a:r>
              <a:rPr lang="uk-UA" sz="2800" dirty="0" err="1" smtClean="0"/>
              <a:t>СО</a:t>
            </a:r>
            <a:r>
              <a:rPr lang="uk-UA" sz="1200" dirty="0" err="1" smtClean="0"/>
              <a:t>2</a:t>
            </a:r>
            <a:r>
              <a:rPr lang="uk-UA" sz="2800" dirty="0" smtClean="0"/>
              <a:t>). Яка його маса?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Задача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688772"/>
            <a:ext cx="3357586" cy="305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Підсумки  уроку:</a:t>
            </a:r>
            <a:br>
              <a:rPr lang="uk-UA" dirty="0" smtClean="0"/>
            </a:br>
            <a:r>
              <a:rPr lang="uk-UA" dirty="0" smtClean="0"/>
              <a:t>1.Наповни скриньку знаннями,здобутими на уроці.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928934"/>
            <a:ext cx="5000660" cy="373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071678"/>
            <a:ext cx="8001056" cy="3643338"/>
          </a:xfrm>
        </p:spPr>
        <p:txBody>
          <a:bodyPr>
            <a:noAutofit/>
          </a:bodyPr>
          <a:lstStyle/>
          <a:p>
            <a:r>
              <a:rPr lang="uk-UA" sz="3200" dirty="0" smtClean="0"/>
              <a:t>2.Вибери </a:t>
            </a:r>
            <a:r>
              <a:rPr lang="uk-UA" sz="3200" dirty="0" err="1" smtClean="0"/>
              <a:t>смайлик</a:t>
            </a:r>
            <a:r>
              <a:rPr lang="uk-UA" sz="3200" dirty="0" smtClean="0"/>
              <a:t>,який тепер відповідає твоєму настрою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3. Домашнє завдання: повторити тему:” Початкові хімічні </a:t>
            </a:r>
            <a:r>
              <a:rPr lang="uk-UA" sz="3200" dirty="0" err="1" smtClean="0"/>
              <a:t>поняття”</a:t>
            </a:r>
            <a:r>
              <a:rPr lang="uk-UA" sz="3200" dirty="0" smtClean="0"/>
              <a:t>,скласти самостійно  завдання для свого товариша з даної теми</a:t>
            </a:r>
            <a:endParaRPr lang="ru-RU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200" y="285728"/>
            <a:ext cx="18670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285728"/>
            <a:ext cx="207170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85728"/>
            <a:ext cx="200026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571612"/>
            <a:ext cx="2428892" cy="260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1714488"/>
            <a:ext cx="2214578" cy="225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714488"/>
            <a:ext cx="2143140" cy="239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714489"/>
            <a:ext cx="8229600" cy="5143512"/>
          </a:xfrm>
        </p:spPr>
        <p:txBody>
          <a:bodyPr/>
          <a:lstStyle/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     Триматися разом – це     </a:t>
            </a:r>
          </a:p>
          <a:p>
            <a:pPr>
              <a:buNone/>
            </a:pPr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прогрес,</a:t>
            </a:r>
          </a:p>
          <a:p>
            <a:r>
              <a:rPr lang="uk-UA" dirty="0" smtClean="0"/>
              <a:t>   </a:t>
            </a:r>
            <a:r>
              <a:rPr lang="uk-UA" sz="3200" dirty="0" smtClean="0"/>
              <a:t>“ </a:t>
            </a:r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Зібратися разом – це початок,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     Працювати разом – це </a:t>
            </a:r>
            <a:r>
              <a:rPr lang="uk-UA" sz="3600" dirty="0" err="1" smtClean="0">
                <a:solidFill>
                  <a:schemeClr val="accent2">
                    <a:lumMod val="75000"/>
                  </a:schemeClr>
                </a:solidFill>
              </a:rPr>
              <a:t>успіх”</a:t>
            </a:r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uk-UA" dirty="0" smtClean="0"/>
          </a:p>
          <a:p>
            <a:r>
              <a:rPr lang="uk-UA" dirty="0" smtClean="0"/>
              <a:t>                          Генрі Форд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214818"/>
            <a:ext cx="2571768" cy="2466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Узагальнити, систематизувати і поглибити знання про початкові хімічні поняття, хімічні формули, реакції;</a:t>
            </a:r>
          </a:p>
          <a:p>
            <a:r>
              <a:rPr lang="uk-UA" dirty="0" smtClean="0"/>
              <a:t>Розвивати уміння розв'язувати  задачі на обчислення масової частки елемента у складі речовини; розвивати просторове та асоціативне мислення;</a:t>
            </a:r>
          </a:p>
          <a:p>
            <a:r>
              <a:rPr lang="uk-UA" dirty="0" smtClean="0"/>
              <a:t>Формувати та корегувати хімічну мову,сприяти виробленню активної життєвої позиції, виховувати культуру спілкування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Мета: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Завдання: </a:t>
            </a:r>
          </a:p>
          <a:p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</a:rPr>
              <a:t>Витягніть  запитання та дайте на нього відповідь. Якщо відповідь вірна, поставте на своєму листочку обліку знань 1б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Гра “ Кіт у мішку “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714753"/>
            <a:ext cx="3643338" cy="267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uk-UA" sz="2400" dirty="0" smtClean="0"/>
              <a:t>1.Яка із цих речовин є простою речовиною:</a:t>
            </a:r>
          </a:p>
          <a:p>
            <a:pPr marL="624078" indent="-514350">
              <a:buNone/>
            </a:pPr>
            <a:r>
              <a:rPr lang="uk-UA" sz="2400" dirty="0" smtClean="0"/>
              <a:t>А) спирт;</a:t>
            </a:r>
          </a:p>
          <a:p>
            <a:pPr marL="624078" indent="-514350">
              <a:buNone/>
            </a:pPr>
            <a:r>
              <a:rPr lang="uk-UA" sz="2400" dirty="0" smtClean="0"/>
              <a:t>Б) вода;</a:t>
            </a:r>
          </a:p>
          <a:p>
            <a:pPr marL="624078" indent="-514350">
              <a:buNone/>
            </a:pPr>
            <a:r>
              <a:rPr lang="uk-UA" sz="2400" dirty="0" smtClean="0"/>
              <a:t>В) сірка?</a:t>
            </a:r>
          </a:p>
          <a:p>
            <a:pPr marL="624078" indent="-514350">
              <a:buNone/>
            </a:pPr>
            <a:r>
              <a:rPr lang="uk-UA" sz="2400" dirty="0" smtClean="0"/>
              <a:t>2. Формули простих речовин складаються з:</a:t>
            </a:r>
          </a:p>
          <a:p>
            <a:pPr marL="624078" indent="-514350">
              <a:buNone/>
            </a:pPr>
            <a:r>
              <a:rPr lang="uk-UA" sz="2400" dirty="0" smtClean="0"/>
              <a:t>А) хімічних елементів різних видів;</a:t>
            </a:r>
          </a:p>
          <a:p>
            <a:pPr marL="624078" indent="-514350">
              <a:buNone/>
            </a:pPr>
            <a:r>
              <a:rPr lang="uk-UA" sz="2400" dirty="0" smtClean="0"/>
              <a:t>Б) хімічних елементів  одного виду;</a:t>
            </a:r>
          </a:p>
          <a:p>
            <a:pPr marL="624078" indent="-514350">
              <a:buNone/>
            </a:pPr>
            <a:r>
              <a:rPr lang="uk-UA" sz="2400" dirty="0" smtClean="0"/>
              <a:t>В) однакових  хімічних елементів.</a:t>
            </a:r>
          </a:p>
          <a:p>
            <a:pPr marL="624078" indent="-514350">
              <a:buNone/>
            </a:pPr>
            <a:r>
              <a:rPr lang="uk-UA" sz="2400" dirty="0" smtClean="0"/>
              <a:t>3.Яке явище є хімічним:</a:t>
            </a:r>
          </a:p>
          <a:p>
            <a:pPr marL="624078" indent="-514350">
              <a:buNone/>
            </a:pPr>
            <a:r>
              <a:rPr lang="uk-UA" sz="2400" dirty="0" smtClean="0"/>
              <a:t>А) кипіння води;</a:t>
            </a:r>
          </a:p>
          <a:p>
            <a:pPr marL="624078" indent="-514350">
              <a:buNone/>
            </a:pPr>
            <a:r>
              <a:rPr lang="uk-UA" sz="2400" dirty="0" smtClean="0"/>
              <a:t>Б)утворення інею;</a:t>
            </a:r>
          </a:p>
          <a:p>
            <a:pPr marL="624078" indent="-514350">
              <a:buNone/>
            </a:pPr>
            <a:r>
              <a:rPr lang="uk-UA" sz="2400" dirty="0" smtClean="0"/>
              <a:t>В) іржавіння заліза?</a:t>
            </a:r>
          </a:p>
          <a:p>
            <a:pPr marL="624078" indent="-51435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Вибери</a:t>
            </a:r>
            <a:r>
              <a:rPr lang="ru-RU" dirty="0" smtClean="0"/>
              <a:t>  </a:t>
            </a:r>
            <a:r>
              <a:rPr lang="ru-RU" dirty="0" err="1" smtClean="0"/>
              <a:t>вірну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1176" y="3643314"/>
            <a:ext cx="1975599" cy="284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Користуючись  картками із символами хімічних елементів, складіть їх так, щоб утворились хімічні формули. Кожна правильна відповідь – 1 б.</a:t>
            </a:r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Гра “  Хто швидше ?”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uk-UA" dirty="0" smtClean="0"/>
              <a:t>Завдання . </a:t>
            </a:r>
            <a:r>
              <a:rPr lang="uk-UA" dirty="0" smtClean="0"/>
              <a:t>Візьми залізний цвях і занур його в розчин мідного  купоросу. Що спостерігається? Яке це явище: фізичне чи хімічне</a:t>
            </a:r>
            <a:r>
              <a:rPr lang="uk-UA" dirty="0" smtClean="0"/>
              <a:t>?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Практичний конкурс “ </a:t>
            </a:r>
            <a:r>
              <a:rPr lang="uk-UA" dirty="0" err="1" smtClean="0"/>
              <a:t>Дослідник”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643446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</a:t>
            </a:r>
            <a:r>
              <a:rPr lang="uk-UA" sz="2800" dirty="0" smtClean="0"/>
              <a:t>Сергійко готував домашнє завдання  з хімії на складання формул речовин за валентністю. Ось результат його роботи: </a:t>
            </a:r>
            <a:r>
              <a:rPr lang="en-US" sz="2800" dirty="0" smtClean="0"/>
              <a:t>Al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2</a:t>
            </a:r>
            <a:r>
              <a:rPr lang="en-US" sz="2800" dirty="0" smtClean="0">
                <a:latin typeface="Calibri" pitchFamily="34" charset="0"/>
              </a:rPr>
              <a:t>O</a:t>
            </a:r>
            <a:r>
              <a:rPr lang="en-US" sz="1200" dirty="0" smtClean="0">
                <a:latin typeface="Calibri" pitchFamily="34" charset="0"/>
              </a:rPr>
              <a:t>6</a:t>
            </a:r>
            <a:r>
              <a:rPr lang="en-US" sz="2800" dirty="0" smtClean="0">
                <a:latin typeface="Calibri" pitchFamily="34" charset="0"/>
              </a:rPr>
              <a:t>      P </a:t>
            </a:r>
            <a:r>
              <a:rPr lang="en-US" sz="1200" dirty="0" smtClean="0">
                <a:latin typeface="Calibri" pitchFamily="34" charset="0"/>
              </a:rPr>
              <a:t>3</a:t>
            </a:r>
            <a:r>
              <a:rPr lang="en-US" sz="2800" dirty="0" smtClean="0">
                <a:latin typeface="Calibri" pitchFamily="34" charset="0"/>
              </a:rPr>
              <a:t>O </a:t>
            </a:r>
            <a:r>
              <a:rPr lang="en-US" sz="1200" dirty="0" smtClean="0">
                <a:latin typeface="Calibri" pitchFamily="34" charset="0"/>
              </a:rPr>
              <a:t>5</a:t>
            </a:r>
            <a:r>
              <a:rPr lang="en-US" sz="2800" dirty="0" smtClean="0">
                <a:latin typeface="Calibri" pitchFamily="34" charset="0"/>
              </a:rPr>
              <a:t>  Na </a:t>
            </a:r>
            <a:r>
              <a:rPr lang="en-US" sz="1200" dirty="0" smtClean="0">
                <a:latin typeface="Calibri" pitchFamily="34" charset="0"/>
              </a:rPr>
              <a:t>1</a:t>
            </a:r>
            <a:r>
              <a:rPr lang="en-US" sz="2800" dirty="0" smtClean="0">
                <a:latin typeface="Calibri" pitchFamily="34" charset="0"/>
              </a:rPr>
              <a:t>O   N </a:t>
            </a:r>
            <a:r>
              <a:rPr lang="en-US" sz="1200" dirty="0" smtClean="0">
                <a:latin typeface="Calibri" pitchFamily="34" charset="0"/>
              </a:rPr>
              <a:t>3</a:t>
            </a:r>
            <a:r>
              <a:rPr lang="en-US" sz="2800" dirty="0" smtClean="0">
                <a:latin typeface="Calibri" pitchFamily="34" charset="0"/>
              </a:rPr>
              <a:t>O </a:t>
            </a:r>
            <a:r>
              <a:rPr lang="en-US" sz="1200" dirty="0" smtClean="0">
                <a:latin typeface="Calibri" pitchFamily="34" charset="0"/>
              </a:rPr>
              <a:t>6 </a:t>
            </a:r>
            <a:r>
              <a:rPr lang="en-US" sz="2800" dirty="0" smtClean="0">
                <a:latin typeface="Calibri" pitchFamily="34" charset="0"/>
              </a:rPr>
              <a:t> S</a:t>
            </a:r>
            <a:r>
              <a:rPr lang="en-US" sz="1200" dirty="0" smtClean="0">
                <a:latin typeface="Calibri" pitchFamily="34" charset="0"/>
              </a:rPr>
              <a:t>4</a:t>
            </a:r>
            <a:r>
              <a:rPr lang="en-US" sz="2800" dirty="0" smtClean="0">
                <a:latin typeface="Calibri" pitchFamily="34" charset="0"/>
              </a:rPr>
              <a:t>O </a:t>
            </a:r>
          </a:p>
          <a:p>
            <a:pPr>
              <a:buNone/>
            </a:pPr>
            <a:r>
              <a:rPr lang="en-US" sz="2800" dirty="0" err="1" smtClean="0">
                <a:latin typeface="Calibri" pitchFamily="34" charset="0"/>
              </a:rPr>
              <a:t>Cl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1200" dirty="0" smtClean="0">
                <a:latin typeface="Calibri" pitchFamily="34" charset="0"/>
              </a:rPr>
              <a:t>7</a:t>
            </a:r>
            <a:r>
              <a:rPr lang="en-US" sz="2800" dirty="0" smtClean="0">
                <a:latin typeface="Calibri" pitchFamily="34" charset="0"/>
              </a:rPr>
              <a:t> O </a:t>
            </a:r>
            <a:r>
              <a:rPr lang="en-US" sz="1200" dirty="0" smtClean="0">
                <a:latin typeface="Calibri" pitchFamily="34" charset="0"/>
              </a:rPr>
              <a:t>2</a:t>
            </a:r>
            <a:r>
              <a:rPr lang="uk-UA" sz="2800" dirty="0" smtClean="0">
                <a:latin typeface="Calibri" pitchFamily="34" charset="0"/>
              </a:rPr>
              <a:t> </a:t>
            </a:r>
            <a:r>
              <a:rPr lang="uk-UA" sz="2800" dirty="0" smtClean="0">
                <a:latin typeface="+mj-lt"/>
              </a:rPr>
              <a:t>Виправи  </a:t>
            </a:r>
            <a:r>
              <a:rPr lang="uk-UA" sz="2800" dirty="0" smtClean="0">
                <a:latin typeface="+mj-lt"/>
              </a:rPr>
              <a:t>помилки  і </a:t>
            </a:r>
            <a:r>
              <a:rPr lang="uk-UA" sz="2800" dirty="0" smtClean="0">
                <a:latin typeface="+mj-lt"/>
              </a:rPr>
              <a:t>допоможи </a:t>
            </a:r>
            <a:r>
              <a:rPr lang="uk-UA" sz="2800" dirty="0" smtClean="0">
                <a:latin typeface="+mj-lt"/>
              </a:rPr>
              <a:t>уникнути негативної оцінки.</a:t>
            </a:r>
            <a:endParaRPr lang="ru-RU" sz="2800" dirty="0"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ДОПОМОЖІТЬ!!!!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256"/>
            <a:ext cx="207170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</TotalTime>
  <Words>658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Узагальнення та системаизація знань з теми :  “ Початкові хімічні поняття”</vt:lpstr>
      <vt:lpstr>    </vt:lpstr>
      <vt:lpstr>Слайд 3</vt:lpstr>
      <vt:lpstr>Мета: </vt:lpstr>
      <vt:lpstr>  Гра “ Кіт у мішку “</vt:lpstr>
      <vt:lpstr>Вибери  вірну відповідь:</vt:lpstr>
      <vt:lpstr>  Гра “  Хто швидше ?”</vt:lpstr>
      <vt:lpstr>Практичний конкурс “ Дослідник”</vt:lpstr>
      <vt:lpstr>ДОПОМОЖІТЬ!!!!</vt:lpstr>
      <vt:lpstr>Гра “ Знайди загублені коефіцієнти”</vt:lpstr>
      <vt:lpstr>Відтвори  хімічне рівняння за наведеними фрагментами:</vt:lpstr>
      <vt:lpstr> Перевір себе:</vt:lpstr>
      <vt:lpstr> Вправа на відповідність</vt:lpstr>
      <vt:lpstr>Вибери цифри на перетині відповідного твердження та типу реакції.Якщо ти правильно охарактеризуєш тип реакцій, то сума цифр буде дорівнювати відносній молекулярній масі сірководню</vt:lpstr>
      <vt:lpstr>                  Задача</vt:lpstr>
      <vt:lpstr>Підсумки  уроку: 1.Наповни скриньку знаннями,здобутими на уроці.</vt:lpstr>
      <vt:lpstr>2.Вибери смайлик,який тепер відповідає твоєму настрою  3. Домашнє завдання: повторити тему:” Початкові хімічні поняття”,скласти самостійно  завдання для свого товариша з даної теми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Узагальнення та системаизація знань з теми :  “ Початкові хімічні поняття”</dc:title>
  <dc:creator>admin</dc:creator>
  <cp:lastModifiedBy>User</cp:lastModifiedBy>
  <cp:revision>31</cp:revision>
  <dcterms:created xsi:type="dcterms:W3CDTF">2012-11-27T10:00:05Z</dcterms:created>
  <dcterms:modified xsi:type="dcterms:W3CDTF">2012-12-11T18:55:50Z</dcterms:modified>
</cp:coreProperties>
</file>